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397" r:id="rId2"/>
    <p:sldId id="398" r:id="rId3"/>
    <p:sldId id="661" r:id="rId4"/>
    <p:sldId id="509" r:id="rId5"/>
    <p:sldId id="734" r:id="rId6"/>
    <p:sldId id="665" r:id="rId7"/>
    <p:sldId id="660" r:id="rId8"/>
    <p:sldId id="638" r:id="rId9"/>
    <p:sldId id="704" r:id="rId10"/>
    <p:sldId id="673" r:id="rId11"/>
    <p:sldId id="675" r:id="rId12"/>
    <p:sldId id="663" r:id="rId13"/>
    <p:sldId id="678" r:id="rId14"/>
    <p:sldId id="708" r:id="rId15"/>
    <p:sldId id="687" r:id="rId16"/>
    <p:sldId id="690" r:id="rId17"/>
    <p:sldId id="692" r:id="rId18"/>
    <p:sldId id="711" r:id="rId19"/>
    <p:sldId id="656" r:id="rId20"/>
    <p:sldId id="732" r:id="rId21"/>
    <p:sldId id="697" r:id="rId22"/>
    <p:sldId id="733" r:id="rId23"/>
    <p:sldId id="624" r:id="rId24"/>
    <p:sldId id="6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9437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58"/>
    <p:restoredTop sz="81051"/>
  </p:normalViewPr>
  <p:slideViewPr>
    <p:cSldViewPr snapToGrid="0" snapToObjects="1">
      <p:cViewPr varScale="1">
        <p:scale>
          <a:sx n="101" d="100"/>
          <a:sy n="101" d="100"/>
        </p:scale>
        <p:origin x="96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80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C8C81F-D91A-714C-A005-637890E7B6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B1285-D272-1F47-838C-25B42AEB95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EE123-24EB-8D4D-BC7A-10A8145ACA90}" type="datetimeFigureOut">
              <a:t>11/6/20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488BF-7144-E148-A261-AD5C06B638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2DCE0-9414-4C4D-9621-133C08B3F2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F9191-D539-7F4B-A791-ED7F452CBE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55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089B1-D5FE-4B4E-973B-97EC35F57E7D}" type="datetimeFigureOut">
              <a:t>11/6/20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B3233-DDDB-F147-A39B-DCA4322FA1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0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869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So, the black carbon fractal aggregates are simulated following this parameter space. PAUSE</a:t>
            </a:r>
          </a:p>
          <a:p>
            <a:endParaRPr lang="en-US"/>
          </a:p>
          <a:p>
            <a:r>
              <a:rPr lang="en-US"/>
              <a:t>In total, we have 192 cases. 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335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Previous modelling studies used number of primary particles to represent the size. PAUSE</a:t>
            </a:r>
          </a:p>
          <a:p>
            <a:endParaRPr lang="en-US"/>
          </a:p>
          <a:p>
            <a:r>
              <a:rPr lang="en-US"/>
              <a:t>In our study, we used the mobility diameter based on a convertion developed from a model by Sorensen. PAUSE</a:t>
            </a:r>
          </a:p>
          <a:p>
            <a:endParaRPr lang="en-US"/>
          </a:p>
          <a:p>
            <a:r>
              <a:rPr lang="en-US"/>
              <a:t>This makes the results from this study, more applicable for ambient or labarotory studies. 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62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talk, I will be discussing in detail the mass absorption cross section and absorption angstrom exponent.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16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venir Book" panose="02000503020000020003" pitchFamily="2" charset="0"/>
              </a:rPr>
              <a:t>Absorption angstrom exponent is used as a proxy for composition. PAUSE</a:t>
            </a:r>
            <a:br>
              <a:rPr lang="en-US" sz="1200">
                <a:latin typeface="Avenir Book" panose="02000503020000020003" pitchFamily="2" charset="0"/>
              </a:rPr>
            </a:br>
            <a:endParaRPr lang="en-US" sz="1200"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venir Book" panose="02000503020000020003" pitchFamily="2" charset="0"/>
              </a:rPr>
              <a:t>It might be assumed that this quantity depends over composition only.  PAUSE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venir Book" panose="02000503020000020003" pitchFamily="2" charset="0"/>
              </a:rPr>
              <a:t>But we see from our results, the Absorption angstrom exponent  has a complex dependency on morphology.  PAUSE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latin typeface="Avenir Book" panose="02000503020000020003" pitchFamily="2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244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venir Book" panose="02000503020000020003" pitchFamily="2" charset="0"/>
              </a:rPr>
              <a:t>The important message is that the dependency of MAC and AAE on composition is pretty straight forward.  PAUSE</a:t>
            </a:r>
            <a:br>
              <a:rPr lang="en-US" sz="1200">
                <a:latin typeface="Avenir Book" panose="02000503020000020003" pitchFamily="2" charset="0"/>
              </a:rPr>
            </a:br>
            <a:endParaRPr lang="en-US" sz="1200"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venir Book" panose="02000503020000020003" pitchFamily="2" charset="0"/>
              </a:rPr>
              <a:t>Whereas it has complex dependency on morphology as seen from the results in the earlier slide. PAUSE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331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was not possible to show similar results for the entire set of cases.PAUSE</a:t>
            </a:r>
          </a:p>
          <a:p>
            <a:endParaRPr lang="en-US"/>
          </a:p>
          <a:p>
            <a:r>
              <a:rPr lang="en-US"/>
              <a:t>So we did a statistically measures the average  errors for the entire dataset.PAUSE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Overall for the entire dataset, we has promising errorof 2% for cross sections,3% for asymmetry parameter, and 18% for SSA. PAUSE</a:t>
            </a:r>
          </a:p>
          <a:p>
            <a:endParaRPr lang="en-US"/>
          </a:p>
          <a:p>
            <a:r>
              <a:rPr lang="en-US"/>
              <a:t>Unfortuantely, it was not possible to find a fit for MAC and AAE representative for the entire dataset. PAUSE</a:t>
            </a:r>
          </a:p>
          <a:p>
            <a:endParaRPr lang="en-US"/>
          </a:p>
          <a:p>
            <a:r>
              <a:rPr lang="en-US"/>
              <a:t>But overall we are happy that we were able to produce many results and understand various dependencies, and in addition provide a parametrization scheme. PAUSE</a:t>
            </a:r>
          </a:p>
          <a:p>
            <a:endParaRPr lang="en-US"/>
          </a:p>
          <a:p>
            <a:r>
              <a:rPr lang="en-US"/>
              <a:t>So, this was a summarized version of what was done in modelling and parametrization. 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68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this is what we wanted to answer in this study, that is use the laboratory generated BC for the validation of various modelling techniques of black carbon.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418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Finally, we validate the modelled optical properties to the measured optical properties from the laboratory measurements to draw comparisons. 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078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Whereas, in the bulk approach . PAUSE</a:t>
            </a:r>
          </a:p>
          <a:p>
            <a:endParaRPr lang="en-US"/>
          </a:p>
          <a:p>
            <a:r>
              <a:rPr lang="en-US"/>
              <a:t>The optical results are integrated over the entire number size distribution. 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876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case, the aggregate representations have a promising accuracy of up to 90%. Which is great.</a:t>
            </a:r>
          </a:p>
          <a:p>
            <a:endParaRPr lang="en-US"/>
          </a:p>
          <a:p>
            <a:r>
              <a:rPr lang="en-US"/>
              <a:t>The bulk shows most accuracy.  PAUSE</a:t>
            </a:r>
          </a:p>
          <a:p>
            <a:endParaRPr lang="en-US"/>
          </a:p>
          <a:p>
            <a:r>
              <a:rPr lang="en-US"/>
              <a:t>It is time consuming but better since it is representative of the entire size distribution. </a:t>
            </a:r>
          </a:p>
          <a:p>
            <a:endParaRPr lang="en-US"/>
          </a:p>
          <a:p>
            <a:r>
              <a:rPr lang="en-US"/>
              <a:t>So, in a case of  low organic content, these two representations are the best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247BF-956A-4793-BB06-FC0D27E8E29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4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morning PAUSE</a:t>
            </a:r>
          </a:p>
          <a:p>
            <a:endParaRPr lang="en-US"/>
          </a:p>
          <a:p>
            <a:r>
              <a:rPr lang="en-US"/>
              <a:t>Welcome to my second phd talk PAUSE</a:t>
            </a:r>
          </a:p>
          <a:p>
            <a:endParaRPr lang="en-US"/>
          </a:p>
          <a:p>
            <a:r>
              <a:rPr lang="en-US"/>
              <a:t>Today, I will be talking about the optical properties of coated black carbon aggregates with changing size, morphology, and composition. PAUSE</a:t>
            </a:r>
          </a:p>
          <a:p>
            <a:endParaRPr lang="en-US"/>
          </a:p>
          <a:p>
            <a:r>
              <a:rPr lang="en-US"/>
              <a:t>I thank the members of my supervision and Ph.D. comitee present here today. 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005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But, we can clearly see that in this case, the aggregate representationn underestimates the single scattering albedo. PAUSE</a:t>
            </a:r>
          </a:p>
          <a:p>
            <a:endParaRPr lang="en-US"/>
          </a:p>
          <a:p>
            <a:r>
              <a:rPr lang="en-US"/>
              <a:t>This might be becase as the organic content increases, the morphology of the aggregates changes to a more spherical structure. AND NOT FRESHLY EMITED AGGREGATES</a:t>
            </a:r>
          </a:p>
          <a:p>
            <a:endParaRPr lang="en-US"/>
          </a:p>
          <a:p>
            <a:r>
              <a:rPr lang="en-US"/>
              <a:t>And in our modeling approach we used the morphology from previous literature studies which are not sensitive to this fact. PAUSE</a:t>
            </a:r>
          </a:p>
          <a:p>
            <a:endParaRPr lang="en-US"/>
          </a:p>
          <a:p>
            <a:r>
              <a:rPr lang="en-US"/>
              <a:t>Therefore, we see that the morphology of BC can be a tricky parameter, especially if we want to model optical properities that closely resemble the laboratory measurement. PAUSE</a:t>
            </a:r>
          </a:p>
          <a:p>
            <a:endParaRPr lang="en-US"/>
          </a:p>
          <a:p>
            <a:r>
              <a:rPr lang="en-US"/>
              <a:t>And we will be investigating these area more to understand better what is happening there. 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247BF-956A-4793-BB06-FC0D27E8E29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897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>
                <a:latin typeface="Avenir Book" panose="02000503020000020003" pitchFamily="2" charset="0"/>
              </a:rPr>
              <a:t>For low organics case, Aggregate representation match to the experimental equivalent values, with an accuracy ranging between 40 – 90</a:t>
            </a:r>
            <a:endParaRPr lang="en-US" sz="1200">
              <a:latin typeface="Avenir Light" panose="020B0402020203020204" pitchFamily="34" charset="77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247BF-956A-4793-BB06-FC0D27E8E29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256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can be done by, in addition to the size and composition measurements. PAUSE</a:t>
            </a:r>
            <a:br>
              <a:rPr lang="en-US"/>
            </a:br>
            <a:endParaRPr lang="en-US"/>
          </a:p>
          <a:p>
            <a:r>
              <a:rPr lang="en-US"/>
              <a:t>We measure the fractal dimension by a combination of DMA-CPMA system. . PAUSE</a:t>
            </a:r>
          </a:p>
          <a:p>
            <a:endParaRPr lang="en-US"/>
          </a:p>
          <a:p>
            <a:r>
              <a:rPr lang="en-US"/>
              <a:t>And the primary particle radius from th TEM analysis. . PAUSE</a:t>
            </a:r>
          </a:p>
          <a:p>
            <a:endParaRPr lang="en-US"/>
          </a:p>
          <a:p>
            <a:r>
              <a:rPr lang="en-US"/>
              <a:t>In order to improve the accuracy. . 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247BF-956A-4793-BB06-FC0D27E8E29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02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Finally I will end my presentation with this last slide of PhD progress. PAUSE</a:t>
            </a:r>
          </a:p>
          <a:p>
            <a:endParaRPr lang="en-US"/>
          </a:p>
          <a:p>
            <a:r>
              <a:rPr lang="en-US"/>
              <a:t>So, the first part is completed, and the publication is under submission process. PAUSE</a:t>
            </a:r>
          </a:p>
          <a:p>
            <a:endParaRPr lang="en-US"/>
          </a:p>
          <a:p>
            <a:r>
              <a:rPr lang="en-US"/>
              <a:t>For the experimental validation, the status is discussion of results. PAUSE</a:t>
            </a:r>
          </a:p>
          <a:p>
            <a:endParaRPr lang="en-US"/>
          </a:p>
          <a:p>
            <a:r>
              <a:rPr lang="en-US"/>
              <a:t>And for this experimental validation study, we also won the BPA at the online EAC 2020. PAUSE</a:t>
            </a:r>
          </a:p>
          <a:p>
            <a:endParaRPr lang="en-US"/>
          </a:p>
          <a:p>
            <a:r>
              <a:rPr lang="en-US"/>
              <a:t>For the last part, the experiment is to be conducted by mid of 2021.</a:t>
            </a:r>
          </a:p>
          <a:p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247BF-956A-4793-BB06-FC0D27E8E29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103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247BF-956A-4793-BB06-FC0D27E8E29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51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will start my presentation with a brief background. PAUSE</a:t>
            </a:r>
          </a:p>
          <a:p>
            <a:endParaRPr lang="en-US"/>
          </a:p>
          <a:p>
            <a:r>
              <a:rPr lang="en-US"/>
              <a:t>Then, talk about modelling and parametrization. PAUSE</a:t>
            </a:r>
          </a:p>
          <a:p>
            <a:endParaRPr lang="en-US"/>
          </a:p>
          <a:p>
            <a:r>
              <a:rPr lang="en-US"/>
              <a:t>Followed, by the experimental validation study. PAUSE</a:t>
            </a:r>
          </a:p>
          <a:p>
            <a:endParaRPr lang="en-US"/>
          </a:p>
          <a:p>
            <a:r>
              <a:rPr lang="en-US"/>
              <a:t>Finally, a brief summaty and outlook. PAUSE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893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These particles are particularly in interest of climate science because of their strongly absorbing nature. PAUSE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084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black carbon fractal aggregates undergo various modification in shape, size, and composition over time. PAUSE</a:t>
            </a:r>
          </a:p>
          <a:p>
            <a:endParaRPr lang="en-US"/>
          </a:p>
          <a:p>
            <a:r>
              <a:rPr lang="en-US"/>
              <a:t>This might be due to condensation of water vapour over them. PAUSE</a:t>
            </a:r>
          </a:p>
          <a:p>
            <a:endParaRPr lang="en-US"/>
          </a:p>
          <a:p>
            <a:r>
              <a:rPr lang="en-US"/>
              <a:t>Or deposition of organics which are byproducts of burning. PAUSE</a:t>
            </a:r>
          </a:p>
          <a:p>
            <a:endParaRPr lang="en-US"/>
          </a:p>
          <a:p>
            <a:r>
              <a:rPr lang="en-US"/>
              <a:t>Or by aggregation of smaller black carbon aggregates. PAUSE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731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interested to study this part, that is PAUSE</a:t>
            </a:r>
            <a:br>
              <a:rPr lang="en-US"/>
            </a:br>
            <a:endParaRPr lang="en-US"/>
          </a:p>
          <a:p>
            <a:r>
              <a:rPr lang="en-US"/>
              <a:t>To quatify how modifications in size, morphology, and composition of black carbon fractal aggregates influence their optical properties. 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03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these modifications can be studied by simulating various case and calculating their optical properties.</a:t>
            </a:r>
          </a:p>
          <a:p>
            <a:endParaRPr lang="en-US"/>
          </a:p>
          <a:p>
            <a:r>
              <a:rPr lang="en-US"/>
              <a:t>So, this is what we baiscially plan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247BF-956A-4793-BB06-FC0D27E8E29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115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my summarized Ph.D. work plan. PAUSE</a:t>
            </a:r>
          </a:p>
          <a:p>
            <a:endParaRPr lang="en-US"/>
          </a:p>
          <a:p>
            <a:r>
              <a:rPr lang="en-US"/>
              <a:t>From this you will get a overview of what I will be talking about today.</a:t>
            </a:r>
          </a:p>
          <a:p>
            <a:endParaRPr lang="en-US"/>
          </a:p>
          <a:p>
            <a:r>
              <a:rPr lang="en-US"/>
              <a:t>The goal is to investigate the modifications in BCFAs and their optical properties. PAUSE</a:t>
            </a:r>
          </a:p>
          <a:p>
            <a:endParaRPr lang="en-US"/>
          </a:p>
          <a:p>
            <a:r>
              <a:rPr lang="en-US"/>
              <a:t>The first part is modelling and parametrisations. PAUSE</a:t>
            </a:r>
          </a:p>
          <a:p>
            <a:endParaRPr lang="en-US"/>
          </a:p>
          <a:p>
            <a:r>
              <a:rPr lang="en-US"/>
              <a:t>I will be simulating BCFAs of various size, morphology, and compostion and quantifying the changes in the optical properties. </a:t>
            </a:r>
          </a:p>
          <a:p>
            <a:r>
              <a:rPr lang="en-US"/>
              <a:t>Further, a parametrisation scheme for optical properties is developed. PAUSE</a:t>
            </a:r>
          </a:p>
          <a:p>
            <a:endParaRPr lang="en-US"/>
          </a:p>
          <a:p>
            <a:r>
              <a:rPr lang="en-US"/>
              <a:t>The second part is experimental validation, where I compare the model results to the laboratory results from the EMPIR BC prokect. PAUSE</a:t>
            </a:r>
          </a:p>
          <a:p>
            <a:endParaRPr lang="en-US"/>
          </a:p>
          <a:p>
            <a:r>
              <a:rPr lang="en-US"/>
              <a:t>And the last objective is optimized experiments, where we will be further validating the modelling techniques. PAUSE</a:t>
            </a:r>
          </a:p>
          <a:p>
            <a:endParaRPr lang="en-US"/>
          </a:p>
          <a:p>
            <a:r>
              <a:rPr lang="en-US"/>
              <a:t>In today's talk I will be talking about part 1 MAINLY  and part 2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00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They two key aspects of this study are that:</a:t>
            </a:r>
          </a:p>
          <a:p>
            <a:endParaRPr lang="en-US"/>
          </a:p>
          <a:p>
            <a:pPr marL="228600" indent="-228600">
              <a:buAutoNum type="arabicPeriod"/>
            </a:pPr>
            <a:r>
              <a:rPr lang="en-US"/>
              <a:t>An wide parameter space of BCFAs are used NEVER USED BEFORE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A parmetrisation scheme for optical properties of BCFA are developed ALSO DONE FOR THE FIRST TIME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247BF-956A-4793-BB06-FC0D27E8E29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34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2050" name="Picture 2" descr="C:\Users\Alfred\Ali\Bilder\Logos\Leibniz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23" y="5586739"/>
            <a:ext cx="1644037" cy="97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red\Ali\Bilder\Logos\TROPOS mit Text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5586739"/>
            <a:ext cx="1907547" cy="89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9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47E9-F3C8-4854-837C-BBB5AD4C08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20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47E9-F3C8-4854-837C-BBB5AD4C08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166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39349" y="180000"/>
            <a:ext cx="11712000" cy="649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51999" y="2304000"/>
            <a:ext cx="11040000" cy="14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spcBef>
                <a:spcPts val="0"/>
              </a:spcBef>
              <a:buNone/>
              <a:defRPr sz="4000" b="0" cap="none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11949475" y="534391"/>
            <a:ext cx="242524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9" name="Grafik 8" descr="logo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99784" y="529200"/>
            <a:ext cx="2865155" cy="10800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517088" y="1076547"/>
            <a:ext cx="35252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000" spc="-30" baseline="0" dirty="0">
                <a:solidFill>
                  <a:schemeClr val="bg1"/>
                </a:solidFill>
              </a:rPr>
              <a:t>Für Mensch &amp; Umwelt</a:t>
            </a:r>
          </a:p>
        </p:txBody>
      </p:sp>
      <p:sp>
        <p:nvSpPr>
          <p:cNvPr id="31" name="Titel 30"/>
          <p:cNvSpPr>
            <a:spLocks noGrp="1"/>
          </p:cNvSpPr>
          <p:nvPr>
            <p:ph type="title" hasCustomPrompt="1"/>
          </p:nvPr>
        </p:nvSpPr>
        <p:spPr>
          <a:xfrm>
            <a:off x="552000" y="1872000"/>
            <a:ext cx="11040000" cy="36000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Veranstaltungstitel</a:t>
            </a:r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0"/>
          </p:nvPr>
        </p:nvSpPr>
        <p:spPr>
          <a:xfrm>
            <a:off x="551999" y="3798000"/>
            <a:ext cx="11040000" cy="2340000"/>
          </a:xfrm>
        </p:spPr>
        <p:txBody>
          <a:bodyPr>
            <a:normAutofit/>
          </a:bodyPr>
          <a:lstStyle>
            <a:lvl1pPr indent="0">
              <a:spcBef>
                <a:spcPts val="0"/>
              </a:spcBef>
              <a:defRPr sz="2000" b="0" cap="none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39662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UBA_Fassade_Detaipptl.jpg"/>
          <p:cNvPicPr>
            <a:picLocks/>
          </p:cNvPicPr>
          <p:nvPr userDrawn="1"/>
        </p:nvPicPr>
        <p:blipFill>
          <a:blip r:embed="rId2" cstate="print"/>
          <a:srcRect t="1741"/>
          <a:stretch>
            <a:fillRect/>
          </a:stretch>
        </p:blipFill>
        <p:spPr>
          <a:xfrm>
            <a:off x="335361" y="260648"/>
            <a:ext cx="11521280" cy="6336704"/>
          </a:xfrm>
          <a:prstGeom prst="rect">
            <a:avLst/>
          </a:prstGeom>
        </p:spPr>
      </p:pic>
      <p:sp>
        <p:nvSpPr>
          <p:cNvPr id="9" name="Rechteck 6"/>
          <p:cNvSpPr/>
          <p:nvPr userDrawn="1"/>
        </p:nvSpPr>
        <p:spPr>
          <a:xfrm>
            <a:off x="335361" y="1196752"/>
            <a:ext cx="8160000" cy="4968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707448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UBA_Fassade_Detaipptl.jpg"/>
          <p:cNvPicPr>
            <a:picLocks/>
          </p:cNvPicPr>
          <p:nvPr userDrawn="1"/>
        </p:nvPicPr>
        <p:blipFill>
          <a:blip r:embed="rId2" cstate="print"/>
          <a:srcRect t="1741"/>
          <a:stretch>
            <a:fillRect/>
          </a:stretch>
        </p:blipFill>
        <p:spPr>
          <a:xfrm>
            <a:off x="239349" y="180000"/>
            <a:ext cx="11712000" cy="64944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239349" y="1196752"/>
            <a:ext cx="8160000" cy="4968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2451" y="1922400"/>
            <a:ext cx="7463763" cy="1290576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552451" y="3218400"/>
            <a:ext cx="7463367" cy="1584325"/>
          </a:xfrm>
        </p:spPr>
        <p:txBody>
          <a:bodyPr/>
          <a:lstStyle>
            <a:lvl1pPr>
              <a:defRPr b="0" cap="none" baseline="0"/>
            </a:lvl1pPr>
            <a:lvl2pPr marL="0" indent="0">
              <a:buNone/>
              <a:defRPr b="1">
                <a:solidFill>
                  <a:schemeClr val="accent3"/>
                </a:solidFill>
              </a:defRPr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0"/>
            <a:r>
              <a:rPr lang="de-DE" dirty="0"/>
              <a:t>Zweite Ebene</a:t>
            </a:r>
          </a:p>
          <a:p>
            <a:pPr lvl="1"/>
            <a:r>
              <a:rPr lang="de-DE" dirty="0"/>
              <a:t>Dritte Ebene</a:t>
            </a:r>
          </a:p>
          <a:p>
            <a:pPr lvl="2"/>
            <a:r>
              <a:rPr lang="de-DE" dirty="0"/>
              <a:t>Vierte Ebene</a:t>
            </a:r>
          </a:p>
          <a:p>
            <a:pPr lvl="3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72516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2000" y="1494000"/>
            <a:ext cx="10972800" cy="45259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20000"/>
              </a:lnSpc>
              <a:spcBef>
                <a:spcPts val="0"/>
              </a:spcBef>
              <a:buFont typeface="+mj-lt"/>
              <a:buNone/>
              <a:defRPr sz="1500" b="1" cap="all" baseline="0"/>
            </a:lvl1pPr>
            <a:lvl2pPr marL="0" indent="0">
              <a:lnSpc>
                <a:spcPct val="120000"/>
              </a:lnSpc>
              <a:spcBef>
                <a:spcPts val="0"/>
              </a:spcBef>
              <a:buSzPct val="100000"/>
              <a:buFont typeface="Meta Offc" pitchFamily="34" charset="0"/>
              <a:buNone/>
              <a:defRPr sz="1500"/>
            </a:lvl2pPr>
            <a:lvl3pPr marL="576000" indent="-360000">
              <a:lnSpc>
                <a:spcPct val="120000"/>
              </a:lnSpc>
              <a:spcBef>
                <a:spcPts val="0"/>
              </a:spcBef>
              <a:buFont typeface="Meta Offc" pitchFamily="34" charset="0"/>
              <a:buNone/>
              <a:defRPr sz="1500"/>
            </a:lvl3pPr>
            <a:lvl4pPr marL="576000" indent="-360000">
              <a:lnSpc>
                <a:spcPct val="120000"/>
              </a:lnSpc>
              <a:spcBef>
                <a:spcPts val="0"/>
              </a:spcBef>
              <a:buFont typeface="Symbol" pitchFamily="18" charset="2"/>
              <a:buNone/>
              <a:defRPr lang="de-DE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360000">
              <a:lnSpc>
                <a:spcPct val="120000"/>
              </a:lnSpc>
              <a:spcBef>
                <a:spcPts val="0"/>
              </a:spcBef>
              <a:buFont typeface="+mj-lt"/>
              <a:buNone/>
              <a:defRPr sz="15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4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011840" y="6304235"/>
            <a:ext cx="28448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F0D2E71-061B-4E4D-BF94-C6A9FAAAA5E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216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2000" y="469900"/>
            <a:ext cx="10972800" cy="61214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2000" y="1494000"/>
            <a:ext cx="10972800" cy="45259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20000"/>
              </a:lnSpc>
              <a:spcBef>
                <a:spcPts val="0"/>
              </a:spcBef>
              <a:buFont typeface="+mj-lt"/>
              <a:buNone/>
              <a:defRPr sz="1500" b="1" cap="all" baseline="0"/>
            </a:lvl1pPr>
            <a:lvl2pPr marL="0" indent="0">
              <a:lnSpc>
                <a:spcPct val="120000"/>
              </a:lnSpc>
              <a:spcBef>
                <a:spcPts val="0"/>
              </a:spcBef>
              <a:buSzPct val="100000"/>
              <a:buFont typeface="Meta Offc" pitchFamily="34" charset="0"/>
              <a:buNone/>
              <a:defRPr sz="1500"/>
            </a:lvl2pPr>
            <a:lvl3pPr marL="576000" indent="-360000">
              <a:lnSpc>
                <a:spcPct val="120000"/>
              </a:lnSpc>
              <a:spcBef>
                <a:spcPts val="0"/>
              </a:spcBef>
              <a:buFont typeface="Meta Offc" pitchFamily="34" charset="0"/>
              <a:buNone/>
              <a:defRPr sz="1500"/>
            </a:lvl3pPr>
            <a:lvl4pPr marL="576000" indent="-360000">
              <a:lnSpc>
                <a:spcPct val="120000"/>
              </a:lnSpc>
              <a:spcBef>
                <a:spcPts val="0"/>
              </a:spcBef>
              <a:buFont typeface="Symbol" pitchFamily="18" charset="2"/>
              <a:buNone/>
              <a:defRPr lang="de-DE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360000">
              <a:lnSpc>
                <a:spcPct val="120000"/>
              </a:lnSpc>
              <a:spcBef>
                <a:spcPts val="0"/>
              </a:spcBef>
              <a:buFont typeface="+mj-lt"/>
              <a:buNone/>
              <a:defRPr sz="15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4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011840" y="6304235"/>
            <a:ext cx="28448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F0D2E71-061B-4E4D-BF94-C6A9FAAAA5E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52001" y="302177"/>
            <a:ext cx="10943167" cy="287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 b="0" cap="none" baseline="0"/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1761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976320" y="6232227"/>
            <a:ext cx="28448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F647E9-F3C8-4854-837C-BBB5AD4C088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53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47E9-F3C8-4854-837C-BBB5AD4C08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01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47E9-F3C8-4854-837C-BBB5AD4C08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008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47E9-F3C8-4854-837C-BBB5AD4C08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93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47E9-F3C8-4854-837C-BBB5AD4C08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59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47E9-F3C8-4854-837C-BBB5AD4C08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87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47E9-F3C8-4854-837C-BBB5AD4C08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63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47E9-F3C8-4854-837C-BBB5AD4C08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76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647E9-F3C8-4854-837C-BBB5AD4C088F}" type="slidenum">
              <a:rPr lang="de-DE" smtClean="0"/>
              <a:t>‹#›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52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13.wdp"/><Relationship Id="rId3" Type="http://schemas.openxmlformats.org/officeDocument/2006/relationships/image" Target="../media/image33.png"/><Relationship Id="rId7" Type="http://schemas.microsoft.com/office/2007/relationships/hdphoto" Target="../media/hdphoto10.wdp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microsoft.com/office/2007/relationships/hdphoto" Target="../media/hdphoto11.wdp"/><Relationship Id="rId14" Type="http://schemas.openxmlformats.org/officeDocument/2006/relationships/image" Target="../media/image40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emf"/><Relationship Id="rId7" Type="http://schemas.microsoft.com/office/2007/relationships/hdphoto" Target="../media/hdphoto15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11" Type="http://schemas.microsoft.com/office/2007/relationships/hdphoto" Target="../media/hdphoto17.wdp"/><Relationship Id="rId5" Type="http://schemas.microsoft.com/office/2007/relationships/hdphoto" Target="../media/hdphoto14.wdp"/><Relationship Id="rId10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microsoft.com/office/2007/relationships/hdphoto" Target="../media/hdphoto1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emf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7.wdp"/><Relationship Id="rId5" Type="http://schemas.openxmlformats.org/officeDocument/2006/relationships/image" Target="../media/image28.png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microsoft.com/office/2007/relationships/hdphoto" Target="../media/hdphoto7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7" Type="http://schemas.microsoft.com/office/2007/relationships/hdphoto" Target="../media/hdphoto7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0.emf"/><Relationship Id="rId7" Type="http://schemas.microsoft.com/office/2007/relationships/hdphoto" Target="../media/hdphoto4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microsoft.com/office/2007/relationships/hdphoto" Target="../media/hdphoto7.wdp"/><Relationship Id="rId10" Type="http://schemas.openxmlformats.org/officeDocument/2006/relationships/image" Target="../media/image67.png"/><Relationship Id="rId4" Type="http://schemas.openxmlformats.org/officeDocument/2006/relationships/image" Target="../media/image28.png"/><Relationship Id="rId9" Type="http://schemas.openxmlformats.org/officeDocument/2006/relationships/image" Target="../media/image6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8.svg"/><Relationship Id="rId4" Type="http://schemas.openxmlformats.org/officeDocument/2006/relationships/image" Target="../media/image13.gif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4.wdp"/><Relationship Id="rId11" Type="http://schemas.openxmlformats.org/officeDocument/2006/relationships/image" Target="../media/image24.jpg"/><Relationship Id="rId5" Type="http://schemas.openxmlformats.org/officeDocument/2006/relationships/image" Target="../media/image2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7.wdp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0220C-9BC7-F046-90A5-A453825CD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5723147"/>
            <a:ext cx="1368152" cy="86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99DC0-1CDB-F243-8AD9-2C74E119A4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/>
          <a:stretch/>
        </p:blipFill>
        <p:spPr>
          <a:xfrm>
            <a:off x="9552384" y="5587133"/>
            <a:ext cx="2232248" cy="973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9680D-76C0-FC43-AA58-C387C2C8D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106" y="2425634"/>
            <a:ext cx="4016867" cy="2955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2C959-263E-A141-9558-AFFDAD772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755" y="2415229"/>
            <a:ext cx="4016867" cy="2918045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A9FF51C-A5D1-3D4A-A8FC-BA66CC92634F}"/>
              </a:ext>
            </a:extLst>
          </p:cNvPr>
          <p:cNvSpPr txBox="1">
            <a:spLocks/>
          </p:cNvSpPr>
          <p:nvPr/>
        </p:nvSpPr>
        <p:spPr>
          <a:xfrm>
            <a:off x="908535" y="1208704"/>
            <a:ext cx="10374930" cy="8640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Optical properties of coated black carbon aggregates with changing size, morphology, and composition</a:t>
            </a:r>
            <a:endParaRPr kumimoji="0" lang="en-IN" sz="32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37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B57ECDE2-9DE2-F44C-BC01-79FC9C80A1DF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055820-6875-BD40-87C0-9B48D45A0164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592C99-1C91-9D4B-AA96-29DDA73E3DE3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A9430C-570C-8B47-B34D-CC3E0A0FFFF4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5B4E4C-A35D-CA4C-9124-D355B02226B5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42D3F26-8F26-7845-A88B-E9EF461EB4FB}"/>
              </a:ext>
            </a:extLst>
          </p:cNvPr>
          <p:cNvSpPr txBox="1"/>
          <p:nvPr/>
        </p:nvSpPr>
        <p:spPr>
          <a:xfrm>
            <a:off x="3194698" y="559728"/>
            <a:ext cx="580260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lvl="1" algn="ctr">
              <a:defRPr/>
            </a:pPr>
            <a:r>
              <a:rPr lang="en-US" sz="2400" b="1">
                <a:solidFill>
                  <a:prstClr val="black"/>
                </a:solidFill>
                <a:latin typeface="Avenir Book" panose="02000503020000020003" pitchFamily="2" charset="0"/>
              </a:rPr>
              <a:t>Wide parameter space of </a:t>
            </a:r>
            <a:r>
              <a:rPr lang="en-US" sz="2400" b="1" u="sng">
                <a:solidFill>
                  <a:prstClr val="black"/>
                </a:solidFill>
                <a:latin typeface="Avenir Book" panose="02000503020000020003" pitchFamily="2" charset="0"/>
              </a:rPr>
              <a:t>BCFAs</a:t>
            </a: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A9845C-AD49-5446-B046-79722CBC0D0B}"/>
              </a:ext>
            </a:extLst>
          </p:cNvPr>
          <p:cNvSpPr txBox="1"/>
          <p:nvPr/>
        </p:nvSpPr>
        <p:spPr>
          <a:xfrm>
            <a:off x="7471194" y="114046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venir Book" panose="02000503020000020003" pitchFamily="2" charset="0"/>
              </a:rPr>
              <a:t>Size </a:t>
            </a:r>
          </a:p>
        </p:txBody>
      </p:sp>
      <p:sp>
        <p:nvSpPr>
          <p:cNvPr id="102" name="Right Brace 101">
            <a:extLst>
              <a:ext uri="{FF2B5EF4-FFF2-40B4-BE49-F238E27FC236}">
                <a16:creationId xmlns:a16="http://schemas.microsoft.com/office/drawing/2014/main" id="{42135035-F2C2-B040-A71F-A8F164C1108E}"/>
              </a:ext>
            </a:extLst>
          </p:cNvPr>
          <p:cNvSpPr/>
          <p:nvPr/>
        </p:nvSpPr>
        <p:spPr>
          <a:xfrm rot="16200000">
            <a:off x="7465069" y="334761"/>
            <a:ext cx="548403" cy="2781300"/>
          </a:xfrm>
          <a:prstGeom prst="rightBrace">
            <a:avLst>
              <a:gd name="adj1" fmla="val 0"/>
              <a:gd name="adj2" fmla="val 4909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13D2B6B-0A8A-7B4F-B476-84B11E34861D}"/>
              </a:ext>
            </a:extLst>
          </p:cNvPr>
          <p:cNvCxnSpPr>
            <a:cxnSpLocks/>
          </p:cNvCxnSpPr>
          <p:nvPr/>
        </p:nvCxnSpPr>
        <p:spPr>
          <a:xfrm>
            <a:off x="7739269" y="919045"/>
            <a:ext cx="0" cy="26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CDDABEA-1A67-8B44-AB14-D975BB287F0B}"/>
              </a:ext>
            </a:extLst>
          </p:cNvPr>
          <p:cNvSpPr txBox="1"/>
          <p:nvPr/>
        </p:nvSpPr>
        <p:spPr>
          <a:xfrm>
            <a:off x="7683506" y="1441667"/>
            <a:ext cx="2156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Mobility diameter (D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mob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)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8BCCE04-78D1-D845-9C6C-523E3F3EFA81}"/>
              </a:ext>
            </a:extLst>
          </p:cNvPr>
          <p:cNvSpPr txBox="1"/>
          <p:nvPr/>
        </p:nvSpPr>
        <p:spPr>
          <a:xfrm>
            <a:off x="6118505" y="1984995"/>
            <a:ext cx="2156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50nm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B1A4FF-7266-1B48-B4AD-17F3A1636F6A}"/>
              </a:ext>
            </a:extLst>
          </p:cNvPr>
          <p:cNvSpPr txBox="1"/>
          <p:nvPr/>
        </p:nvSpPr>
        <p:spPr>
          <a:xfrm>
            <a:off x="8887713" y="1999613"/>
            <a:ext cx="2156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1000nm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3B877A0-14BF-DB4B-898F-F159EE613292}"/>
              </a:ext>
            </a:extLst>
          </p:cNvPr>
          <p:cNvSpPr txBox="1"/>
          <p:nvPr/>
        </p:nvSpPr>
        <p:spPr>
          <a:xfrm>
            <a:off x="8192126" y="1988407"/>
            <a:ext cx="2156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900nm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B834FD3-FED4-5449-A56A-19F4476641F7}"/>
              </a:ext>
            </a:extLst>
          </p:cNvPr>
          <p:cNvSpPr txBox="1"/>
          <p:nvPr/>
        </p:nvSpPr>
        <p:spPr>
          <a:xfrm>
            <a:off x="6731260" y="1984764"/>
            <a:ext cx="2156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60nm…………………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40E997D-AA84-0544-9768-AA43D7BD1BE8}"/>
              </a:ext>
            </a:extLst>
          </p:cNvPr>
          <p:cNvSpPr txBox="1"/>
          <p:nvPr/>
        </p:nvSpPr>
        <p:spPr>
          <a:xfrm>
            <a:off x="6280461" y="23976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venir Book" panose="02000503020000020003" pitchFamily="2" charset="0"/>
              </a:rPr>
              <a:t>Morphology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11EA80-26EE-F143-8B1B-5E3155E43E39}"/>
              </a:ext>
            </a:extLst>
          </p:cNvPr>
          <p:cNvSpPr txBox="1"/>
          <p:nvPr/>
        </p:nvSpPr>
        <p:spPr>
          <a:xfrm>
            <a:off x="4463472" y="3212763"/>
            <a:ext cx="2156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Pure BC</a:t>
            </a:r>
          </a:p>
        </p:txBody>
      </p:sp>
      <p:sp>
        <p:nvSpPr>
          <p:cNvPr id="111" name="Right Brace 110">
            <a:extLst>
              <a:ext uri="{FF2B5EF4-FFF2-40B4-BE49-F238E27FC236}">
                <a16:creationId xmlns:a16="http://schemas.microsoft.com/office/drawing/2014/main" id="{030B60DB-399D-864A-8D6F-F607391FA611}"/>
              </a:ext>
            </a:extLst>
          </p:cNvPr>
          <p:cNvSpPr/>
          <p:nvPr/>
        </p:nvSpPr>
        <p:spPr>
          <a:xfrm rot="16200000">
            <a:off x="6746937" y="735787"/>
            <a:ext cx="545295" cy="4458048"/>
          </a:xfrm>
          <a:prstGeom prst="rightBrace">
            <a:avLst>
              <a:gd name="adj1" fmla="val 0"/>
              <a:gd name="adj2" fmla="val 49095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FBDF86-47F5-8344-AEBA-F99AD79956D4}"/>
              </a:ext>
            </a:extLst>
          </p:cNvPr>
          <p:cNvSpPr txBox="1"/>
          <p:nvPr/>
        </p:nvSpPr>
        <p:spPr>
          <a:xfrm>
            <a:off x="3946836" y="4009614"/>
            <a:ext cx="51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1.5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6DFF27-3421-4044-B9A2-5B84521CDF34}"/>
              </a:ext>
            </a:extLst>
          </p:cNvPr>
          <p:cNvSpPr txBox="1"/>
          <p:nvPr/>
        </p:nvSpPr>
        <p:spPr>
          <a:xfrm>
            <a:off x="8881965" y="3212271"/>
            <a:ext cx="2156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Coated BC</a:t>
            </a:r>
          </a:p>
        </p:txBody>
      </p:sp>
      <p:sp>
        <p:nvSpPr>
          <p:cNvPr id="114" name="Right Brace 113">
            <a:extLst>
              <a:ext uri="{FF2B5EF4-FFF2-40B4-BE49-F238E27FC236}">
                <a16:creationId xmlns:a16="http://schemas.microsoft.com/office/drawing/2014/main" id="{706A8318-28CC-8545-8FA8-31B380CE8A72}"/>
              </a:ext>
            </a:extLst>
          </p:cNvPr>
          <p:cNvSpPr/>
          <p:nvPr/>
        </p:nvSpPr>
        <p:spPr>
          <a:xfrm rot="16200000">
            <a:off x="4502752" y="3064525"/>
            <a:ext cx="548403" cy="1308140"/>
          </a:xfrm>
          <a:prstGeom prst="rightBrace">
            <a:avLst>
              <a:gd name="adj1" fmla="val 0"/>
              <a:gd name="adj2" fmla="val 49095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FEBAC9E3-4F79-1544-91B2-C79674FD45D0}"/>
              </a:ext>
            </a:extLst>
          </p:cNvPr>
          <p:cNvSpPr/>
          <p:nvPr/>
        </p:nvSpPr>
        <p:spPr>
          <a:xfrm rot="16200000">
            <a:off x="4499629" y="3374035"/>
            <a:ext cx="548403" cy="689118"/>
          </a:xfrm>
          <a:prstGeom prst="rightBrace">
            <a:avLst>
              <a:gd name="adj1" fmla="val 0"/>
              <a:gd name="adj2" fmla="val 49095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Brace 115">
            <a:extLst>
              <a:ext uri="{FF2B5EF4-FFF2-40B4-BE49-F238E27FC236}">
                <a16:creationId xmlns:a16="http://schemas.microsoft.com/office/drawing/2014/main" id="{5467F51C-F657-374C-AA1F-6D1C8666F056}"/>
              </a:ext>
            </a:extLst>
          </p:cNvPr>
          <p:cNvSpPr/>
          <p:nvPr/>
        </p:nvSpPr>
        <p:spPr>
          <a:xfrm rot="16200000">
            <a:off x="8993171" y="3067678"/>
            <a:ext cx="548403" cy="1308140"/>
          </a:xfrm>
          <a:prstGeom prst="rightBrace">
            <a:avLst>
              <a:gd name="adj1" fmla="val 0"/>
              <a:gd name="adj2" fmla="val 49095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Brace 116">
            <a:extLst>
              <a:ext uri="{FF2B5EF4-FFF2-40B4-BE49-F238E27FC236}">
                <a16:creationId xmlns:a16="http://schemas.microsoft.com/office/drawing/2014/main" id="{5C5E8F4B-96C0-C344-BDC1-427D860AA8C0}"/>
              </a:ext>
            </a:extLst>
          </p:cNvPr>
          <p:cNvSpPr/>
          <p:nvPr/>
        </p:nvSpPr>
        <p:spPr>
          <a:xfrm rot="16200000">
            <a:off x="8990048" y="3377188"/>
            <a:ext cx="548403" cy="689118"/>
          </a:xfrm>
          <a:prstGeom prst="rightBrace">
            <a:avLst>
              <a:gd name="adj1" fmla="val 0"/>
              <a:gd name="adj2" fmla="val 49095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84C5779-BA2C-0B47-B6FC-558FD96CA332}"/>
              </a:ext>
            </a:extLst>
          </p:cNvPr>
          <p:cNvSpPr txBox="1"/>
          <p:nvPr/>
        </p:nvSpPr>
        <p:spPr>
          <a:xfrm>
            <a:off x="4745634" y="3445973"/>
            <a:ext cx="21564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Fractal dimension (D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f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)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30E24AA-4D2D-4242-A4AE-2DDF8451351A}"/>
              </a:ext>
            </a:extLst>
          </p:cNvPr>
          <p:cNvSpPr txBox="1"/>
          <p:nvPr/>
        </p:nvSpPr>
        <p:spPr>
          <a:xfrm>
            <a:off x="9209795" y="3437197"/>
            <a:ext cx="2156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Fractal dimension (D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f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)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C3BD7D3-C864-AC4E-9796-D3A494AF45D0}"/>
              </a:ext>
            </a:extLst>
          </p:cNvPr>
          <p:cNvSpPr txBox="1"/>
          <p:nvPr/>
        </p:nvSpPr>
        <p:spPr>
          <a:xfrm>
            <a:off x="4258400" y="4009614"/>
            <a:ext cx="1172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1.6………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A96DDC-AE16-E14F-B6CE-316D86033FD5}"/>
              </a:ext>
            </a:extLst>
          </p:cNvPr>
          <p:cNvSpPr txBox="1"/>
          <p:nvPr/>
        </p:nvSpPr>
        <p:spPr>
          <a:xfrm>
            <a:off x="4954889" y="4016404"/>
            <a:ext cx="51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2.7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F6B9BBA-71D7-B64F-9C7B-4D46A17B7C32}"/>
              </a:ext>
            </a:extLst>
          </p:cNvPr>
          <p:cNvSpPr txBox="1"/>
          <p:nvPr/>
        </p:nvSpPr>
        <p:spPr>
          <a:xfrm>
            <a:off x="5272895" y="4016404"/>
            <a:ext cx="51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2.8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003DF4B-91DD-C44B-AB81-97AC9D325554}"/>
              </a:ext>
            </a:extLst>
          </p:cNvPr>
          <p:cNvSpPr txBox="1"/>
          <p:nvPr/>
        </p:nvSpPr>
        <p:spPr>
          <a:xfrm>
            <a:off x="8430984" y="3964630"/>
            <a:ext cx="51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1.5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CBBFBB1-A347-C14B-A1E9-F44E8D1EA12C}"/>
              </a:ext>
            </a:extLst>
          </p:cNvPr>
          <p:cNvSpPr txBox="1"/>
          <p:nvPr/>
        </p:nvSpPr>
        <p:spPr>
          <a:xfrm>
            <a:off x="8742547" y="3964630"/>
            <a:ext cx="163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1.6………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A1A3184-05F7-784A-9CC5-30DD78E01233}"/>
              </a:ext>
            </a:extLst>
          </p:cNvPr>
          <p:cNvSpPr txBox="1"/>
          <p:nvPr/>
        </p:nvSpPr>
        <p:spPr>
          <a:xfrm>
            <a:off x="9439037" y="3971420"/>
            <a:ext cx="51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2.1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22508-674E-1A44-A027-068BE597338A}"/>
              </a:ext>
            </a:extLst>
          </p:cNvPr>
          <p:cNvSpPr txBox="1"/>
          <p:nvPr/>
        </p:nvSpPr>
        <p:spPr>
          <a:xfrm>
            <a:off x="9757043" y="3971420"/>
            <a:ext cx="51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2.2</a:t>
            </a:r>
          </a:p>
        </p:txBody>
      </p:sp>
      <p:sp>
        <p:nvSpPr>
          <p:cNvPr id="127" name="Right Brace 126">
            <a:extLst>
              <a:ext uri="{FF2B5EF4-FFF2-40B4-BE49-F238E27FC236}">
                <a16:creationId xmlns:a16="http://schemas.microsoft.com/office/drawing/2014/main" id="{6CD3D8A3-C896-BB4F-9C27-D1DC3629F724}"/>
              </a:ext>
            </a:extLst>
          </p:cNvPr>
          <p:cNvSpPr/>
          <p:nvPr/>
        </p:nvSpPr>
        <p:spPr>
          <a:xfrm rot="5400000">
            <a:off x="7640790" y="946127"/>
            <a:ext cx="246223" cy="2781300"/>
          </a:xfrm>
          <a:prstGeom prst="rightBrace">
            <a:avLst>
              <a:gd name="adj1" fmla="val 0"/>
              <a:gd name="adj2" fmla="val 7736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A4381F0-51EA-C643-A61A-384079C4A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29455" t="23841" r="23189" b="27014"/>
          <a:stretch/>
        </p:blipFill>
        <p:spPr>
          <a:xfrm>
            <a:off x="3730586" y="3002768"/>
            <a:ext cx="944917" cy="735477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DE35C747-F2E6-314E-9848-CB64C27FC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92" b="89844" l="9961" r="89844">
                        <a14:foregroundMark x1="59766" y1="10417" x2="62305" y2="9375"/>
                        <a14:foregroundMark x1="68359" y1="8854" x2="71289" y2="11979"/>
                        <a14:foregroundMark x1="70313" y1="9896" x2="70313" y2="9896"/>
                        <a14:foregroundMark x1="57813" y1="9375" x2="62305" y2="11458"/>
                        <a14:foregroundMark x1="60156" y1="11979" x2="6308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0538" y="3002779"/>
            <a:ext cx="1018588" cy="763941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F4744EF7-F1DB-D146-876F-9619BAE00809}"/>
              </a:ext>
            </a:extLst>
          </p:cNvPr>
          <p:cNvSpPr txBox="1"/>
          <p:nvPr/>
        </p:nvSpPr>
        <p:spPr>
          <a:xfrm>
            <a:off x="8161514" y="5272129"/>
            <a:ext cx="51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1%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34A74B0-3FDA-CE4B-899E-85FF985D359E}"/>
              </a:ext>
            </a:extLst>
          </p:cNvPr>
          <p:cNvSpPr txBox="1"/>
          <p:nvPr/>
        </p:nvSpPr>
        <p:spPr>
          <a:xfrm>
            <a:off x="8540981" y="43774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venir Book" panose="02000503020000020003" pitchFamily="2" charset="0"/>
              </a:rPr>
              <a:t>Composition </a:t>
            </a:r>
          </a:p>
        </p:txBody>
      </p:sp>
      <p:sp>
        <p:nvSpPr>
          <p:cNvPr id="132" name="Right Brace 131">
            <a:extLst>
              <a:ext uri="{FF2B5EF4-FFF2-40B4-BE49-F238E27FC236}">
                <a16:creationId xmlns:a16="http://schemas.microsoft.com/office/drawing/2014/main" id="{52D4239D-365B-4C48-8A22-D7A89B928A93}"/>
              </a:ext>
            </a:extLst>
          </p:cNvPr>
          <p:cNvSpPr/>
          <p:nvPr/>
        </p:nvSpPr>
        <p:spPr>
          <a:xfrm rot="16200000">
            <a:off x="9005312" y="4037733"/>
            <a:ext cx="548403" cy="1864122"/>
          </a:xfrm>
          <a:prstGeom prst="rightBrace">
            <a:avLst>
              <a:gd name="adj1" fmla="val 0"/>
              <a:gd name="adj2" fmla="val 49095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800D2EE-E635-A34F-9A0E-5FAB034315F4}"/>
              </a:ext>
            </a:extLst>
          </p:cNvPr>
          <p:cNvSpPr txBox="1"/>
          <p:nvPr/>
        </p:nvSpPr>
        <p:spPr>
          <a:xfrm>
            <a:off x="9314389" y="4713651"/>
            <a:ext cx="257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Volume coating fraction (f</a:t>
            </a:r>
            <a:r>
              <a:rPr lang="en-US" sz="12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organics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) </a:t>
            </a:r>
          </a:p>
        </p:txBody>
      </p:sp>
      <p:sp>
        <p:nvSpPr>
          <p:cNvPr id="134" name="Right Brace 133">
            <a:extLst>
              <a:ext uri="{FF2B5EF4-FFF2-40B4-BE49-F238E27FC236}">
                <a16:creationId xmlns:a16="http://schemas.microsoft.com/office/drawing/2014/main" id="{7452AA51-6A4A-3344-BD3A-194E1E43FE60}"/>
              </a:ext>
            </a:extLst>
          </p:cNvPr>
          <p:cNvSpPr/>
          <p:nvPr/>
        </p:nvSpPr>
        <p:spPr>
          <a:xfrm rot="16200000">
            <a:off x="9000778" y="4443602"/>
            <a:ext cx="548403" cy="1065957"/>
          </a:xfrm>
          <a:prstGeom prst="rightBrace">
            <a:avLst>
              <a:gd name="adj1" fmla="val 0"/>
              <a:gd name="adj2" fmla="val 49095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69AA5D1-476C-8344-9142-6F4BAD588A12}"/>
              </a:ext>
            </a:extLst>
          </p:cNvPr>
          <p:cNvSpPr txBox="1"/>
          <p:nvPr/>
        </p:nvSpPr>
        <p:spPr>
          <a:xfrm>
            <a:off x="8555241" y="5266351"/>
            <a:ext cx="142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5%.....................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9EDB0E4-A37D-CF4A-819D-D41AB20E3A8E}"/>
              </a:ext>
            </a:extLst>
          </p:cNvPr>
          <p:cNvSpPr txBox="1"/>
          <p:nvPr/>
        </p:nvSpPr>
        <p:spPr>
          <a:xfrm>
            <a:off x="9664756" y="5260573"/>
            <a:ext cx="51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80%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6875428-2BC0-7C46-BFAA-FD7E399A3177}"/>
              </a:ext>
            </a:extLst>
          </p:cNvPr>
          <p:cNvSpPr txBox="1"/>
          <p:nvPr/>
        </p:nvSpPr>
        <p:spPr>
          <a:xfrm>
            <a:off x="10039802" y="5260573"/>
            <a:ext cx="51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90%</a:t>
            </a:r>
          </a:p>
        </p:txBody>
      </p:sp>
      <p:sp>
        <p:nvSpPr>
          <p:cNvPr id="139" name="Right Brace 138">
            <a:extLst>
              <a:ext uri="{FF2B5EF4-FFF2-40B4-BE49-F238E27FC236}">
                <a16:creationId xmlns:a16="http://schemas.microsoft.com/office/drawing/2014/main" id="{1D0E9AA9-3447-9942-B4C5-65BC410A9583}"/>
              </a:ext>
            </a:extLst>
          </p:cNvPr>
          <p:cNvSpPr/>
          <p:nvPr/>
        </p:nvSpPr>
        <p:spPr>
          <a:xfrm rot="5400000">
            <a:off x="9146803" y="3685262"/>
            <a:ext cx="280534" cy="1308141"/>
          </a:xfrm>
          <a:prstGeom prst="rightBrace">
            <a:avLst>
              <a:gd name="adj1" fmla="val 0"/>
              <a:gd name="adj2" fmla="val 50259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E3C36B5-D15F-A840-AE37-E288A0BADAFA}"/>
              </a:ext>
            </a:extLst>
          </p:cNvPr>
          <p:cNvSpPr txBox="1"/>
          <p:nvPr/>
        </p:nvSpPr>
        <p:spPr>
          <a:xfrm>
            <a:off x="3461528" y="5098947"/>
            <a:ext cx="18288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Avenir Book" panose="02000503020000020003" pitchFamily="2" charset="0"/>
              </a:rPr>
              <a:t>Wavelength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EF4A724-1E47-DA42-9F3A-09BF823B42C0}"/>
              </a:ext>
            </a:extLst>
          </p:cNvPr>
          <p:cNvCxnSpPr>
            <a:cxnSpLocks/>
          </p:cNvCxnSpPr>
          <p:nvPr/>
        </p:nvCxnSpPr>
        <p:spPr>
          <a:xfrm>
            <a:off x="4122781" y="4258636"/>
            <a:ext cx="0" cy="812487"/>
          </a:xfrm>
          <a:prstGeom prst="line">
            <a:avLst/>
          </a:prstGeom>
          <a:ln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57679687-AA5B-AB42-9F0F-529633A81C3C}"/>
              </a:ext>
            </a:extLst>
          </p:cNvPr>
          <p:cNvSpPr/>
          <p:nvPr/>
        </p:nvSpPr>
        <p:spPr>
          <a:xfrm rot="16200000">
            <a:off x="3891104" y="5195180"/>
            <a:ext cx="548403" cy="1065957"/>
          </a:xfrm>
          <a:prstGeom prst="rightBrace">
            <a:avLst>
              <a:gd name="adj1" fmla="val 0"/>
              <a:gd name="adj2" fmla="val 49095"/>
            </a:avLst>
          </a:prstGeom>
          <a:ln>
            <a:solidFill>
              <a:srgbClr val="008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D9747E7-2CFD-7741-97DD-B5E2A1683E93}"/>
              </a:ext>
            </a:extLst>
          </p:cNvPr>
          <p:cNvSpPr txBox="1"/>
          <p:nvPr/>
        </p:nvSpPr>
        <p:spPr>
          <a:xfrm>
            <a:off x="3327527" y="6040242"/>
            <a:ext cx="795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0C0"/>
                </a:solidFill>
                <a:latin typeface="Avenir Book" panose="02000503020000020003" pitchFamily="2" charset="0"/>
              </a:rPr>
              <a:t>467nm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97C2ED-654D-CA43-B591-508CF84D6508}"/>
              </a:ext>
            </a:extLst>
          </p:cNvPr>
          <p:cNvSpPr txBox="1"/>
          <p:nvPr/>
        </p:nvSpPr>
        <p:spPr>
          <a:xfrm>
            <a:off x="3893660" y="6049606"/>
            <a:ext cx="795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FA00"/>
                </a:solidFill>
                <a:latin typeface="Avenir Book" panose="02000503020000020003" pitchFamily="2" charset="0"/>
              </a:rPr>
              <a:t>530nm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0478603-611F-3741-8778-19D39F98E253}"/>
              </a:ext>
            </a:extLst>
          </p:cNvPr>
          <p:cNvSpPr txBox="1"/>
          <p:nvPr/>
        </p:nvSpPr>
        <p:spPr>
          <a:xfrm>
            <a:off x="4404658" y="6049502"/>
            <a:ext cx="795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Avenir Book" panose="02000503020000020003" pitchFamily="2" charset="0"/>
              </a:rPr>
              <a:t>660nm</a:t>
            </a:r>
          </a:p>
        </p:txBody>
      </p:sp>
      <p:sp>
        <p:nvSpPr>
          <p:cNvPr id="146" name="Right Brace 145">
            <a:extLst>
              <a:ext uri="{FF2B5EF4-FFF2-40B4-BE49-F238E27FC236}">
                <a16:creationId xmlns:a16="http://schemas.microsoft.com/office/drawing/2014/main" id="{F426D51B-69FF-7644-BD9A-755C0711A5D1}"/>
              </a:ext>
            </a:extLst>
          </p:cNvPr>
          <p:cNvSpPr/>
          <p:nvPr/>
        </p:nvSpPr>
        <p:spPr>
          <a:xfrm rot="16200000">
            <a:off x="8437328" y="5201211"/>
            <a:ext cx="548403" cy="1065957"/>
          </a:xfrm>
          <a:prstGeom prst="rightBrace">
            <a:avLst>
              <a:gd name="adj1" fmla="val 0"/>
              <a:gd name="adj2" fmla="val 49095"/>
            </a:avLst>
          </a:prstGeom>
          <a:ln>
            <a:solidFill>
              <a:srgbClr val="008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B9954D4-F47F-E04C-86EB-93DBFF00E2CE}"/>
              </a:ext>
            </a:extLst>
          </p:cNvPr>
          <p:cNvSpPr txBox="1"/>
          <p:nvPr/>
        </p:nvSpPr>
        <p:spPr>
          <a:xfrm>
            <a:off x="7893284" y="6040242"/>
            <a:ext cx="795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0C0"/>
                </a:solidFill>
                <a:latin typeface="Avenir Book" panose="02000503020000020003" pitchFamily="2" charset="0"/>
              </a:rPr>
              <a:t>467nm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E438087-6C37-2549-9002-E6FE2653D31D}"/>
              </a:ext>
            </a:extLst>
          </p:cNvPr>
          <p:cNvSpPr txBox="1"/>
          <p:nvPr/>
        </p:nvSpPr>
        <p:spPr>
          <a:xfrm>
            <a:off x="8459417" y="6049606"/>
            <a:ext cx="795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FA00"/>
                </a:solidFill>
                <a:latin typeface="Avenir Book" panose="02000503020000020003" pitchFamily="2" charset="0"/>
              </a:rPr>
              <a:t>530nm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1BD43D7-EE1D-5A4D-BB85-41E531C3B361}"/>
              </a:ext>
            </a:extLst>
          </p:cNvPr>
          <p:cNvSpPr txBox="1"/>
          <p:nvPr/>
        </p:nvSpPr>
        <p:spPr>
          <a:xfrm>
            <a:off x="8970415" y="6049502"/>
            <a:ext cx="795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Avenir Book" panose="02000503020000020003" pitchFamily="2" charset="0"/>
              </a:rPr>
              <a:t>660nm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5253616-69D8-DF41-AE68-FCC59F64F3FB}"/>
              </a:ext>
            </a:extLst>
          </p:cNvPr>
          <p:cNvSpPr txBox="1"/>
          <p:nvPr/>
        </p:nvSpPr>
        <p:spPr>
          <a:xfrm>
            <a:off x="764080" y="1566694"/>
            <a:ext cx="3886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The BCFAs are simulated following this parameter space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Total of 192 cases.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151" name="Slide Number Placeholder 1">
            <a:extLst>
              <a:ext uri="{FF2B5EF4-FFF2-40B4-BE49-F238E27FC236}">
                <a16:creationId xmlns:a16="http://schemas.microsoft.com/office/drawing/2014/main" id="{B87FF284-441F-DF40-92ED-987BC0BF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48192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DBC0AA-BDB0-1644-A2FE-02134E044DE3}"/>
              </a:ext>
            </a:extLst>
          </p:cNvPr>
          <p:cNvSpPr txBox="1"/>
          <p:nvPr/>
        </p:nvSpPr>
        <p:spPr>
          <a:xfrm>
            <a:off x="2572675" y="702855"/>
            <a:ext cx="706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defRPr/>
            </a:pPr>
            <a:r>
              <a:rPr lang="en-US" sz="2400" b="1" u="sng">
                <a:solidFill>
                  <a:prstClr val="black"/>
                </a:solidFill>
                <a:latin typeface="Avenir Book" panose="02000503020000020003" pitchFamily="2" charset="0"/>
              </a:rPr>
              <a:t>Simulation of BCFAs</a:t>
            </a: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D30954-B525-4442-B2B9-EA3CC2C52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90104" l="9961" r="89844">
                        <a14:foregroundMark x1="59961" y1="9115" x2="63281" y2="8594"/>
                        <a14:foregroundMark x1="51758" y1="90104" x2="51758" y2="90104"/>
                        <a14:foregroundMark x1="52734" y1="89583" x2="52734" y2="89583"/>
                        <a14:foregroundMark x1="52734" y1="90104" x2="51758" y2="89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1950" y="1870965"/>
            <a:ext cx="2183808" cy="16378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DD10F5-9E85-5A47-B705-D3AB63B0805B}"/>
              </a:ext>
            </a:extLst>
          </p:cNvPr>
          <p:cNvSpPr/>
          <p:nvPr/>
        </p:nvSpPr>
        <p:spPr>
          <a:xfrm>
            <a:off x="6429726" y="2382395"/>
            <a:ext cx="800100" cy="61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D2C4CE-9D0B-CA4B-91BC-F6D59C97FD44}"/>
              </a:ext>
            </a:extLst>
          </p:cNvPr>
          <p:cNvCxnSpPr>
            <a:cxnSpLocks/>
          </p:cNvCxnSpPr>
          <p:nvPr/>
        </p:nvCxnSpPr>
        <p:spPr>
          <a:xfrm flipV="1">
            <a:off x="5407816" y="2391507"/>
            <a:ext cx="1021910" cy="117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7B6EAF-E55D-9F48-AE27-0A485B50F6AE}"/>
              </a:ext>
            </a:extLst>
          </p:cNvPr>
          <p:cNvCxnSpPr>
            <a:cxnSpLocks/>
          </p:cNvCxnSpPr>
          <p:nvPr/>
        </p:nvCxnSpPr>
        <p:spPr>
          <a:xfrm>
            <a:off x="5407816" y="2571342"/>
            <a:ext cx="1021910" cy="419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E66E90-7B32-D448-888F-950F189DCFC5}"/>
              </a:ext>
            </a:extLst>
          </p:cNvPr>
          <p:cNvSpPr txBox="1"/>
          <p:nvPr/>
        </p:nvSpPr>
        <p:spPr>
          <a:xfrm>
            <a:off x="1071860" y="5076648"/>
            <a:ext cx="10444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Modelling studies use ”number of primary particles” to represent size.</a:t>
            </a:r>
          </a:p>
          <a:p>
            <a:pPr>
              <a:defRPr/>
            </a:pPr>
            <a:r>
              <a:rPr lang="en-US" sz="1400">
                <a:solidFill>
                  <a:prstClr val="black"/>
                </a:solidFill>
                <a:latin typeface="Avenir Book" panose="02000503020000020003" pitchFamily="2" charset="0"/>
              </a:rPr>
              <a:t>     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(Smith and Grainger, 2014; Kahnert, 2010; Zhang et al., 2017)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We used mobility diameter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→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>
                <a:latin typeface="Avenir Book" panose="02000503020000020003" pitchFamily="2" charset="0"/>
              </a:rPr>
              <a:t>conversion based on model by Sorensen, 2011.</a:t>
            </a:r>
            <a:endParaRPr lang="en-US" sz="1400"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839553-535B-DA47-B837-CF6A1467C4EB}"/>
              </a:ext>
            </a:extLst>
          </p:cNvPr>
          <p:cNvSpPr/>
          <p:nvPr/>
        </p:nvSpPr>
        <p:spPr>
          <a:xfrm>
            <a:off x="381340" y="4558364"/>
            <a:ext cx="11448369" cy="4879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E858E1-3B11-AA44-852E-BFD97E66975C}"/>
              </a:ext>
            </a:extLst>
          </p:cNvPr>
          <p:cNvSpPr txBox="1"/>
          <p:nvPr/>
        </p:nvSpPr>
        <p:spPr>
          <a:xfrm>
            <a:off x="945267" y="4592876"/>
            <a:ext cx="2719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Size of BCFAs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5BCC85-FCFA-5146-80AF-6235CF188459}"/>
              </a:ext>
            </a:extLst>
          </p:cNvPr>
          <p:cNvSpPr/>
          <p:nvPr/>
        </p:nvSpPr>
        <p:spPr>
          <a:xfrm>
            <a:off x="6636888" y="2495953"/>
            <a:ext cx="385776" cy="387877"/>
          </a:xfrm>
          <a:prstGeom prst="ellipse">
            <a:avLst/>
          </a:prstGeom>
          <a:solidFill>
            <a:schemeClr val="tx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15D08E-3B2F-BD45-8B87-62A4F5716358}"/>
              </a:ext>
            </a:extLst>
          </p:cNvPr>
          <p:cNvSpPr txBox="1"/>
          <p:nvPr/>
        </p:nvSpPr>
        <p:spPr>
          <a:xfrm>
            <a:off x="4649007" y="1278495"/>
            <a:ext cx="661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Tunable diffusion limited aggregation software to generate the black carbon aggregate simulations.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(Woźniak, 2012)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1BF746-C364-A44E-9A6D-A3B9C1F85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7" y="1245968"/>
            <a:ext cx="3462430" cy="27496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674EA6-42B2-3A45-92F5-85C313EB28DC}"/>
              </a:ext>
            </a:extLst>
          </p:cNvPr>
          <p:cNvSpPr txBox="1"/>
          <p:nvPr/>
        </p:nvSpPr>
        <p:spPr>
          <a:xfrm>
            <a:off x="4516486" y="3464071"/>
            <a:ext cx="7433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  <a:defRPr/>
            </a:pP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BC core of primary particle fixed to 15nm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85750" lvl="0" indent="-285750">
              <a:buFontTx/>
              <a:buChar char="-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Increase the outer core size up to 30 nm according to the f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organics</a:t>
            </a:r>
            <a:r>
              <a:rPr kumimoji="0" 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%</a:t>
            </a:r>
            <a:endParaRPr kumimoji="0" lang="en-US" sz="18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5CC8D-F14C-4A49-8434-AE5BEB1A2D60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4A89A8-AE6B-5841-9B8F-5AF92D4E032B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5B619A-6624-0D45-9D1B-716E7B96C553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2D68C5-6FE1-A441-ABD6-1AF092D7741F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76600B-6333-AB4E-9AAD-4B2CB6E33FF7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Slide Number Placeholder 1">
            <a:extLst>
              <a:ext uri="{FF2B5EF4-FFF2-40B4-BE49-F238E27FC236}">
                <a16:creationId xmlns:a16="http://schemas.microsoft.com/office/drawing/2014/main" id="{3AB7B877-3475-C84D-AFC7-E9EBDD40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9021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A5F927-4C89-734C-A977-B0B8BCF3AF40}"/>
              </a:ext>
            </a:extLst>
          </p:cNvPr>
          <p:cNvSpPr/>
          <p:nvPr/>
        </p:nvSpPr>
        <p:spPr>
          <a:xfrm>
            <a:off x="371815" y="3760746"/>
            <a:ext cx="11448369" cy="4879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47D64-E3FD-FC4D-9DF0-81019DB2969E}"/>
              </a:ext>
            </a:extLst>
          </p:cNvPr>
          <p:cNvSpPr/>
          <p:nvPr/>
        </p:nvSpPr>
        <p:spPr>
          <a:xfrm>
            <a:off x="371815" y="821338"/>
            <a:ext cx="11448369" cy="4879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C0AA-BDB0-1644-A2FE-02134E044DE3}"/>
              </a:ext>
            </a:extLst>
          </p:cNvPr>
          <p:cNvSpPr txBox="1"/>
          <p:nvPr/>
        </p:nvSpPr>
        <p:spPr>
          <a:xfrm>
            <a:off x="2336656" y="836549"/>
            <a:ext cx="706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defRPr/>
            </a:pPr>
            <a:r>
              <a:rPr lang="en-US" sz="2400" b="1" u="sng">
                <a:solidFill>
                  <a:prstClr val="black"/>
                </a:solidFill>
                <a:latin typeface="Avenir Book" panose="02000503020000020003" pitchFamily="2" charset="0"/>
              </a:rPr>
              <a:t>Optical model</a:t>
            </a: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094BC7-535E-3E4B-9AF4-17956CE161AA}"/>
              </a:ext>
            </a:extLst>
          </p:cNvPr>
          <p:cNvSpPr txBox="1"/>
          <p:nvPr/>
        </p:nvSpPr>
        <p:spPr>
          <a:xfrm>
            <a:off x="2136359" y="3760746"/>
            <a:ext cx="706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defRPr/>
            </a:pPr>
            <a:r>
              <a:rPr lang="en-US" sz="2400" b="1" u="sng">
                <a:solidFill>
                  <a:prstClr val="black"/>
                </a:solidFill>
                <a:latin typeface="Avenir Book" panose="02000503020000020003" pitchFamily="2" charset="0"/>
              </a:rPr>
              <a:t>Optical results</a:t>
            </a: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968E8F-C030-D747-AA26-61D51D47F8E9}"/>
              </a:ext>
            </a:extLst>
          </p:cNvPr>
          <p:cNvSpPr txBox="1"/>
          <p:nvPr/>
        </p:nvSpPr>
        <p:spPr>
          <a:xfrm>
            <a:off x="484375" y="4222411"/>
            <a:ext cx="8566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Extinction, absorption, and scattering cross section (C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ext/abs/sca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)</a:t>
            </a:r>
          </a:p>
          <a:p>
            <a:pPr marL="285750" indent="-285750">
              <a:buFontTx/>
              <a:buChar char="-"/>
              <a:defRPr/>
            </a:pPr>
            <a:endParaRPr lang="en-US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  <a:defRPr/>
            </a:pP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Asymmetry parameter (g)</a:t>
            </a:r>
          </a:p>
          <a:p>
            <a:pPr marL="285750" indent="-285750">
              <a:buFontTx/>
              <a:buChar char="-"/>
              <a:defRPr/>
            </a:pPr>
            <a:endParaRPr lang="en-US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  <a:defRPr/>
            </a:pP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Single scattering albedo (SSA)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F16D00-0FE8-FF49-9E98-3109E2D3C50F}"/>
              </a:ext>
            </a:extLst>
          </p:cNvPr>
          <p:cNvSpPr txBox="1"/>
          <p:nvPr/>
        </p:nvSpPr>
        <p:spPr>
          <a:xfrm>
            <a:off x="7439618" y="4499409"/>
            <a:ext cx="8566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Mass absorption cross-section (MAC)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Absorption Ångstrom Exponent (AAE)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Absorption enhancement factor (E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𝜆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F7CD59-DA68-964E-AAFB-5C85063B3FB0}"/>
                  </a:ext>
                </a:extLst>
              </p:cNvPr>
              <p:cNvSpPr txBox="1"/>
              <p:nvPr/>
            </p:nvSpPr>
            <p:spPr>
              <a:xfrm>
                <a:off x="835842" y="1320321"/>
                <a:ext cx="8822508" cy="2318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Book" panose="02000503020000020003" pitchFamily="2" charset="0"/>
                    <a:ea typeface="+mn-ea"/>
                    <a:cs typeface="+mn-cs"/>
                  </a:rPr>
                  <a:t>Multi-sphere T-matrix Method (MSTM) used for modelling the optical properties.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Avenir Book" panose="02000503020000020003" pitchFamily="2" charset="0"/>
                    <a:ea typeface="+mn-ea"/>
                    <a:cs typeface="+mn-cs"/>
                  </a:rPr>
                  <a:t>(Mishchenko et al., 2004)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Fo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Book" panose="02000503020000020003" pitchFamily="2" charset="0"/>
                    <a:ea typeface="+mn-ea"/>
                    <a:cs typeface="+mn-cs"/>
                  </a:rPr>
                  <a:t>r reference:</a:t>
                </a:r>
              </a:p>
              <a:p>
                <a:pPr marL="742950" lvl="1" indent="-285750">
                  <a:buFontTx/>
                  <a:buChar char="-"/>
                  <a:defRPr/>
                </a:pPr>
                <a:r>
                  <a:rPr lang="en-US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Mie theory →</a:t>
                </a:r>
                <a:r>
                  <a:rPr lang="en-US" sz="1200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volume equivalent sphere of the BCFA</a:t>
                </a:r>
              </a:p>
              <a:p>
                <a:pPr marL="742950" lvl="1" indent="-285750">
                  <a:buFontTx/>
                  <a:buChar char="-"/>
                  <a:defRPr/>
                </a:pPr>
                <a:endParaRPr lang="en-US">
                  <a:solidFill>
                    <a:prstClr val="black"/>
                  </a:solidFill>
                  <a:latin typeface="Avenir Book" panose="02000503020000020003" pitchFamily="2" charset="0"/>
                </a:endParaRPr>
              </a:p>
              <a:p>
                <a:pPr marL="742950" lvl="1" indent="-285750">
                  <a:buFontTx/>
                  <a:buChar char="-"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Book" panose="02000503020000020003" pitchFamily="2" charset="0"/>
                    <a:ea typeface="+mn-ea"/>
                    <a:cs typeface="+mn-cs"/>
                  </a:rPr>
                  <a:t>RDG theory for absoption </a:t>
                </a:r>
                <a:r>
                  <a:rPr lang="en-US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→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𝑎𝑔𝑔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𝑟𝑒𝑔𝑎𝑡𝑒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𝑟𝑖𝑚𝑎𝑟𝑦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𝑎𝑟𝑡𝑖𝑐𝑙𝑒</m:t>
                        </m:r>
                      </m:sub>
                    </m:sSub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𝑟𝑖𝑚𝑎𝑟𝑦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𝑎𝑟𝑡𝑖𝑐𝑙𝑒</m:t>
                        </m:r>
                      </m:sup>
                    </m:sSubSup>
                  </m:oMath>
                </a14:m>
                <a:r>
                  <a:rPr lang="en-IN">
                    <a:effectLst/>
                  </a:rPr>
                  <a:t> </a:t>
                </a:r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F7CD59-DA68-964E-AAFB-5C85063B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42" y="1320321"/>
                <a:ext cx="8822508" cy="2318135"/>
              </a:xfrm>
              <a:prstGeom prst="rect">
                <a:avLst/>
              </a:prstGeom>
              <a:blipFill>
                <a:blip r:embed="rId3"/>
                <a:stretch>
                  <a:fillRect l="-718" t="-2732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C2095CA-EAA4-B349-B900-6C5C406BB709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539E05-9AA9-884C-948E-C6DA45CC8F10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707AE7-BA91-7A4B-A8C4-592695B8D2EC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605184-9456-6B44-AF35-25862AA37D8D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3EB5C8-82D1-DF42-AF4B-AE5FA60A4BB9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AF1089B5-8A35-9B4E-857F-5C12CE58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9747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54CB4-86E2-D840-968A-56954FA1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347" y="2240169"/>
            <a:ext cx="4433640" cy="43068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2FC84D-DD2E-5848-BE4B-FF5C32ABB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65" b="89744" l="10000" r="90000">
                        <a14:foregroundMark x1="54839" y1="10684" x2="54839" y2="10684"/>
                        <a14:foregroundMark x1="37903" y1="8333" x2="37903" y2="8333"/>
                        <a14:foregroundMark x1="43226" y1="7265" x2="43226" y2="7265"/>
                        <a14:foregroundMark x1="48065" y1="89530" x2="48065" y2="895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005015" y="3151616"/>
            <a:ext cx="542798" cy="4751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A389A2-74A7-6F45-88AC-A198B0E30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978010" y="3681759"/>
            <a:ext cx="658632" cy="577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D240A8-BDB5-3F4B-836C-8DE273998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2" b="98065" l="9903" r="89935">
                        <a14:foregroundMark x1="58279" y1="87312" x2="64448" y2="98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973533" y="4280823"/>
            <a:ext cx="652278" cy="5710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F0F148-7E31-0E45-8D6C-C0A20613E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925047" y="5384259"/>
            <a:ext cx="642748" cy="5722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8D6863-C402-854B-8E1D-484F5305DB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950275" y="4865168"/>
            <a:ext cx="652278" cy="5611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FDDC0F-2633-9C4B-B695-AE146BA3CAFC}"/>
              </a:ext>
            </a:extLst>
          </p:cNvPr>
          <p:cNvSpPr/>
          <p:nvPr/>
        </p:nvSpPr>
        <p:spPr>
          <a:xfrm>
            <a:off x="6234831" y="5079563"/>
            <a:ext cx="2922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AAE depends on morphology</a:t>
            </a:r>
            <a:endParaRPr kumimoji="0" lang="en-US" sz="1600" b="0" i="0" u="sng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461A8C-6CC2-BC41-8B14-608CA8E21D53}"/>
              </a:ext>
            </a:extLst>
          </p:cNvPr>
          <p:cNvSpPr/>
          <p:nvPr/>
        </p:nvSpPr>
        <p:spPr>
          <a:xfrm>
            <a:off x="3417469" y="3710879"/>
            <a:ext cx="18175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Dominant effect in larger sizes</a:t>
            </a:r>
            <a:endParaRPr kumimoji="0" lang="en-US" sz="1600" b="0" i="0" u="sng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DE56C4-755F-9D4E-BBC6-44AA333DFDFA}"/>
              </a:ext>
            </a:extLst>
          </p:cNvPr>
          <p:cNvSpPr txBox="1"/>
          <p:nvPr/>
        </p:nvSpPr>
        <p:spPr>
          <a:xfrm>
            <a:off x="3038981" y="618769"/>
            <a:ext cx="866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Results: </a:t>
            </a:r>
            <a:r>
              <a:rPr lang="en-US" sz="2400" u="sng">
                <a:solidFill>
                  <a:prstClr val="black"/>
                </a:solidFill>
                <a:latin typeface="Avenir Book" panose="02000503020000020003" pitchFamily="2" charset="0"/>
              </a:rPr>
              <a:t>Changing morphology (D</a:t>
            </a:r>
            <a:r>
              <a:rPr lang="en-US" sz="2400" u="sng" baseline="-25000">
                <a:solidFill>
                  <a:prstClr val="black"/>
                </a:solidFill>
                <a:latin typeface="Avenir Book" panose="02000503020000020003" pitchFamily="2" charset="0"/>
              </a:rPr>
              <a:t>f</a:t>
            </a:r>
            <a:r>
              <a:rPr lang="en-US" sz="2400" u="sng">
                <a:solidFill>
                  <a:prstClr val="black"/>
                </a:solidFill>
                <a:latin typeface="Avenir Book" panose="02000503020000020003" pitchFamily="2" charset="0"/>
              </a:rPr>
              <a:t>)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of BCFAs</a:t>
            </a: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EC1B73D-CB11-D34C-AD27-5703B43A27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475" y="2229680"/>
            <a:ext cx="4574305" cy="431732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979CA1-BC01-0549-8C33-85C0707C1458}"/>
              </a:ext>
            </a:extLst>
          </p:cNvPr>
          <p:cNvSpPr/>
          <p:nvPr/>
        </p:nvSpPr>
        <p:spPr>
          <a:xfrm>
            <a:off x="1850927" y="5219972"/>
            <a:ext cx="33280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Varying behavior with morphology</a:t>
            </a:r>
            <a:endParaRPr kumimoji="0" lang="en-US" sz="1600" b="0" i="0" u="sng" strike="noStrike" kern="1200" cap="none" spc="0" normalizeH="0" baseline="0" noProof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0B3324-186F-524F-B619-7C6E32CAA27C}"/>
              </a:ext>
            </a:extLst>
          </p:cNvPr>
          <p:cNvSpPr txBox="1"/>
          <p:nvPr/>
        </p:nvSpPr>
        <p:spPr>
          <a:xfrm>
            <a:off x="10085830" y="2739454"/>
            <a:ext cx="147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</a:t>
            </a:r>
            <a:r>
              <a:rPr kumimoji="0" lang="en-US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organics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= 0%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B349BE0-F066-EE41-965D-6C616A280BF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1167" t="25243" b="32281"/>
          <a:stretch/>
        </p:blipFill>
        <p:spPr>
          <a:xfrm>
            <a:off x="11008835" y="3445342"/>
            <a:ext cx="449238" cy="222504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1A98F7-18F4-3B47-96B9-573D429787B8}"/>
              </a:ext>
            </a:extLst>
          </p:cNvPr>
          <p:cNvCxnSpPr>
            <a:cxnSpLocks/>
          </p:cNvCxnSpPr>
          <p:nvPr/>
        </p:nvCxnSpPr>
        <p:spPr>
          <a:xfrm flipV="1">
            <a:off x="10766781" y="3681759"/>
            <a:ext cx="0" cy="1854499"/>
          </a:xfrm>
          <a:prstGeom prst="straightConnector1">
            <a:avLst/>
          </a:prstGeom>
          <a:ln w="101600">
            <a:gradFill>
              <a:gsLst>
                <a:gs pos="75000">
                  <a:srgbClr val="7030A0"/>
                </a:gs>
                <a:gs pos="57000">
                  <a:srgbClr val="0070C0"/>
                </a:gs>
                <a:gs pos="20000">
                  <a:srgbClr val="FFFF00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074F30A8-65AA-2D44-A996-49F0CB38692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4999" t="25243" r="6168" b="69952"/>
          <a:stretch/>
        </p:blipFill>
        <p:spPr>
          <a:xfrm>
            <a:off x="10976829" y="3401488"/>
            <a:ext cx="449239" cy="25169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C7661FB-660D-634D-A633-9BC51B62858F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FF5349-64C2-CB44-86EE-308219C9487A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AE1D3F-0991-1340-91FE-4C571F7B2CFD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D73FB2-4A28-E943-97A4-E55A606525C3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9FFFEE-A1B9-DC4D-AC8B-33663B2E47D0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Slide Number Placeholder 1">
            <a:extLst>
              <a:ext uri="{FF2B5EF4-FFF2-40B4-BE49-F238E27FC236}">
                <a16:creationId xmlns:a16="http://schemas.microsoft.com/office/drawing/2014/main" id="{B6D0840F-EDF5-634B-B955-0ED20BAC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1DA236-9464-8B4D-A2BF-610B7D82702E}"/>
                  </a:ext>
                </a:extLst>
              </p:cNvPr>
              <p:cNvSpPr txBox="1"/>
              <p:nvPr/>
            </p:nvSpPr>
            <p:spPr>
              <a:xfrm>
                <a:off x="5646316" y="1286328"/>
                <a:ext cx="641316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600" b="1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(B) Absorption Ångstrom Exponent AAE </a:t>
                </a:r>
              </a:p>
              <a:p>
                <a:pPr marL="742950" lvl="1" indent="-285750">
                  <a:buFontTx/>
                  <a:buChar char="-"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Book" panose="02000503020000020003" pitchFamily="2" charset="0"/>
                    <a:ea typeface="+mn-ea"/>
                    <a:cs typeface="+mn-cs"/>
                  </a:rPr>
                  <a:t>Slope of </a:t>
                </a:r>
                <a:r>
                  <a: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abs</a:t>
                </a:r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; </a:t>
                </a:r>
                <a:r>
                  <a:rPr lang="en-US" sz="1400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spectral dependency; Proxy for composition.</a:t>
                </a:r>
              </a:p>
              <a:p>
                <a:pPr marL="742950" lvl="1" indent="-285750">
                  <a:buFontTx/>
                  <a:buChar char="-"/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Measured value of 1.1 to 3.5 for diffusion flame generators.</a:t>
                </a:r>
              </a:p>
              <a:p>
                <a:pPr lvl="8">
                  <a:defRPr/>
                </a:pPr>
                <a:r>
                  <a:rPr lang="en-US" sz="9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venir Book" panose="02000503020000020003" pitchFamily="2" charset="0"/>
                  </a:rPr>
                  <a:t> (</a:t>
                </a:r>
                <a:r>
                  <a:rPr lang="en-IN" sz="9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venir Book" panose="02000503020000020003" pitchFamily="2" charset="0"/>
                  </a:rPr>
                  <a:t>Török et al., 2018</a:t>
                </a:r>
                <a:r>
                  <a:rPr lang="en-US" sz="9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venir Book" panose="02000503020000020003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1DA236-9464-8B4D-A2BF-610B7D827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316" y="1286328"/>
                <a:ext cx="6413161" cy="938719"/>
              </a:xfrm>
              <a:prstGeom prst="rect">
                <a:avLst/>
              </a:prstGeom>
              <a:blipFill>
                <a:blip r:embed="rId16"/>
                <a:stretch>
                  <a:fillRect l="-395" t="-266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8D09BEEC-02EE-E441-93FD-93912096691F}"/>
              </a:ext>
            </a:extLst>
          </p:cNvPr>
          <p:cNvSpPr/>
          <p:nvPr/>
        </p:nvSpPr>
        <p:spPr>
          <a:xfrm>
            <a:off x="10085830" y="2423222"/>
            <a:ext cx="13896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Pure BC case</a:t>
            </a:r>
            <a:endParaRPr kumimoji="0" lang="en-US" sz="16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426D9A-5096-894B-86F2-36D8F1167F80}"/>
              </a:ext>
            </a:extLst>
          </p:cNvPr>
          <p:cNvSpPr txBox="1"/>
          <p:nvPr/>
        </p:nvSpPr>
        <p:spPr>
          <a:xfrm>
            <a:off x="930976" y="1325742"/>
            <a:ext cx="519065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Mass Absorption Cross-section MAC</a:t>
            </a:r>
            <a:r>
              <a:rPr kumimoji="0" lang="en-US" sz="16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BC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Measure of probability of absorption 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400">
                <a:solidFill>
                  <a:prstClr val="black"/>
                </a:solidFill>
                <a:latin typeface="Avenir Book" panose="02000503020000020003" pitchFamily="2" charset="0"/>
              </a:rPr>
              <a:t>Measured value of 4.55 to 18.5 m</a:t>
            </a:r>
            <a:r>
              <a:rPr lang="en-US" sz="1400" baseline="30000">
                <a:solidFill>
                  <a:prstClr val="black"/>
                </a:solidFill>
                <a:latin typeface="Avenir Book" panose="02000503020000020003" pitchFamily="2" charset="0"/>
              </a:rPr>
              <a:t>2</a:t>
            </a:r>
            <a:r>
              <a:rPr lang="en-US" sz="1400">
                <a:solidFill>
                  <a:prstClr val="black"/>
                </a:solidFill>
                <a:latin typeface="Avenir Book" panose="02000503020000020003" pitchFamily="2" charset="0"/>
              </a:rPr>
              <a:t>/g at 550nm</a:t>
            </a:r>
            <a:r>
              <a:rPr lang="en-US" sz="1600">
                <a:solidFill>
                  <a:prstClr val="black"/>
                </a:solidFill>
                <a:latin typeface="Avenir Book" panose="02000503020000020003" pitchFamily="2" charset="0"/>
              </a:rPr>
              <a:t>.</a:t>
            </a:r>
          </a:p>
          <a:p>
            <a:pPr lvl="1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                                                                    (</a:t>
            </a:r>
            <a:r>
              <a:rPr lang="en-IN" sz="90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Zanatta et al, 2016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814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43DBB3-0DFE-E842-A93C-6FD6C429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99" y="2085980"/>
            <a:ext cx="4480420" cy="40667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89345B3-58CE-E04A-9181-4EE19E215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3986">
            <a:off x="9989213" y="2857248"/>
            <a:ext cx="696367" cy="9322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236CAB-8249-5E4D-B8E8-AA79E7609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13336">
            <a:off x="10101942" y="4472288"/>
            <a:ext cx="523094" cy="7671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7A3942-0F15-F045-9BCE-5CD9DB22F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25662">
            <a:off x="9984689" y="3704197"/>
            <a:ext cx="634250" cy="7885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0F5F1E4-C4CA-B243-AF73-9715BD058BC7}"/>
              </a:ext>
            </a:extLst>
          </p:cNvPr>
          <p:cNvSpPr/>
          <p:nvPr/>
        </p:nvSpPr>
        <p:spPr>
          <a:xfrm>
            <a:off x="1095785" y="6129384"/>
            <a:ext cx="10000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Avenir Book" panose="02000503020000020003" pitchFamily="2" charset="0"/>
              </a:rPr>
              <a:t>Message: </a:t>
            </a: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Avenir Book" panose="02000503020000020003" pitchFamily="2" charset="0"/>
              </a:rPr>
              <a:t>Dependency on composit</a:t>
            </a:r>
            <a:r>
              <a:rPr lang="en-US" sz="1600" u="sng">
                <a:solidFill>
                  <a:srgbClr val="008F00"/>
                </a:solidFill>
                <a:latin typeface="Avenir Book" panose="02000503020000020003" pitchFamily="2" charset="0"/>
              </a:rPr>
              <a:t>ion is straight forward, whereas a complex dependency on morphology</a:t>
            </a:r>
            <a:endParaRPr kumimoji="0" lang="en-US" sz="1600" b="0" i="0" u="sng" strike="noStrike" kern="1200" cap="none" spc="0" normalizeH="0" baseline="0" noProof="0">
              <a:ln>
                <a:noFill/>
              </a:ln>
              <a:solidFill>
                <a:srgbClr val="008F00"/>
              </a:solidFill>
              <a:effectLst/>
              <a:uLnTx/>
              <a:uFillTx/>
              <a:latin typeface="Avenir Book" panose="02000503020000020003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66D10E7-49B0-0947-8A89-3B6789CA12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011" t="24206" r="1930" b="68990"/>
          <a:stretch/>
        </p:blipFill>
        <p:spPr>
          <a:xfrm>
            <a:off x="10764235" y="2861066"/>
            <a:ext cx="906983" cy="3965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61B341-F184-0D41-954B-8B5BA47480CB}"/>
              </a:ext>
            </a:extLst>
          </p:cNvPr>
          <p:cNvSpPr txBox="1"/>
          <p:nvPr/>
        </p:nvSpPr>
        <p:spPr>
          <a:xfrm>
            <a:off x="10250332" y="2281282"/>
            <a:ext cx="147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D</a:t>
            </a:r>
            <a:r>
              <a:rPr kumimoji="0" lang="en-US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= 2.2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087AC-3D47-0C49-82C2-7400200E9E4E}"/>
              </a:ext>
            </a:extLst>
          </p:cNvPr>
          <p:cNvSpPr txBox="1"/>
          <p:nvPr/>
        </p:nvSpPr>
        <p:spPr>
          <a:xfrm>
            <a:off x="11125770" y="4914406"/>
            <a:ext cx="44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7F58B0-1247-144C-8A1C-7A38553C82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259" t="33303" r="8106" b="41503"/>
          <a:stretch/>
        </p:blipFill>
        <p:spPr>
          <a:xfrm>
            <a:off x="11113997" y="3304267"/>
            <a:ext cx="383458" cy="146851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894C6D-FD86-6A49-863C-4B3DF31284C4}"/>
              </a:ext>
            </a:extLst>
          </p:cNvPr>
          <p:cNvCxnSpPr>
            <a:cxnSpLocks/>
          </p:cNvCxnSpPr>
          <p:nvPr/>
        </p:nvCxnSpPr>
        <p:spPr>
          <a:xfrm flipV="1">
            <a:off x="10910897" y="3351571"/>
            <a:ext cx="0" cy="1854499"/>
          </a:xfrm>
          <a:prstGeom prst="straightConnector1">
            <a:avLst/>
          </a:prstGeom>
          <a:ln w="101600">
            <a:gradFill>
              <a:gsLst>
                <a:gs pos="75000">
                  <a:srgbClr val="7030A0"/>
                </a:gs>
                <a:gs pos="57000">
                  <a:srgbClr val="0070C0"/>
                </a:gs>
                <a:gs pos="20000">
                  <a:srgbClr val="FFFF00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8E086A8-36AD-8748-B8C4-F7A4E04689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16" y="2085980"/>
            <a:ext cx="4546765" cy="40667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DD6C186-1261-9547-B174-20E2AB56F410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A1F2D6-B904-FE49-AAC6-29B34CD56E10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F2C05-1159-824F-8251-563485AD2566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110652-C4E2-8744-8E14-C4C5B1339225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BC4E99-BB92-7D4E-8EDB-E7BC39C091DE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A3E2F6B5-CC7D-3D47-9BBC-F351A308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9F2FA1-23C6-1344-B169-69403FF1C709}"/>
                  </a:ext>
                </a:extLst>
              </p:cNvPr>
              <p:cNvSpPr txBox="1"/>
              <p:nvPr/>
            </p:nvSpPr>
            <p:spPr>
              <a:xfrm>
                <a:off x="5610264" y="1206033"/>
                <a:ext cx="641316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600" b="1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(B) Absorption Ångstrom Exponent AAE </a:t>
                </a:r>
              </a:p>
              <a:p>
                <a:pPr marL="742950" lvl="1" indent="-285750">
                  <a:buFontTx/>
                  <a:buChar char="-"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Book" panose="02000503020000020003" pitchFamily="2" charset="0"/>
                    <a:ea typeface="+mn-ea"/>
                    <a:cs typeface="+mn-cs"/>
                  </a:rPr>
                  <a:t>Slope of </a:t>
                </a:r>
                <a:r>
                  <a:rPr kumimoji="0" lang="en-US" sz="16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  <a:r>
                  <a:rPr kumimoji="0" lang="en-US" sz="16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abs</a:t>
                </a:r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; </a:t>
                </a:r>
                <a:r>
                  <a:rPr lang="en-US" sz="1400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spectral dependency; Proxy for composition.</a:t>
                </a:r>
              </a:p>
              <a:p>
                <a:pPr marL="742950" lvl="1" indent="-285750">
                  <a:buFontTx/>
                  <a:buChar char="-"/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Measured value of 1.1 to 3.5 for diffusion flame generators.</a:t>
                </a:r>
              </a:p>
              <a:p>
                <a:pPr lvl="8">
                  <a:defRPr/>
                </a:pPr>
                <a:r>
                  <a:rPr lang="en-US" sz="9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venir Book" panose="02000503020000020003" pitchFamily="2" charset="0"/>
                  </a:rPr>
                  <a:t> (</a:t>
                </a:r>
                <a:r>
                  <a:rPr lang="en-IN" sz="9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venir Book" panose="02000503020000020003" pitchFamily="2" charset="0"/>
                  </a:rPr>
                  <a:t>Török et al., 2018</a:t>
                </a:r>
                <a:r>
                  <a:rPr lang="en-US" sz="9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venir Book" panose="02000503020000020003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9F2FA1-23C6-1344-B169-69403FF1C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64" y="1206033"/>
                <a:ext cx="6413161" cy="938719"/>
              </a:xfrm>
              <a:prstGeom prst="rect">
                <a:avLst/>
              </a:prstGeom>
              <a:blipFill>
                <a:blip r:embed="rId9"/>
                <a:stretch>
                  <a:fillRect l="-395" t="-270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7055416-B354-0A42-9494-BFDF978CC49F}"/>
              </a:ext>
            </a:extLst>
          </p:cNvPr>
          <p:cNvSpPr txBox="1"/>
          <p:nvPr/>
        </p:nvSpPr>
        <p:spPr>
          <a:xfrm>
            <a:off x="905343" y="1206033"/>
            <a:ext cx="519065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Mass Absorption Cross-section MAC</a:t>
            </a:r>
            <a:r>
              <a:rPr kumimoji="0" lang="en-US" sz="16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BC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Measure of probability of absorption 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400">
                <a:solidFill>
                  <a:prstClr val="black"/>
                </a:solidFill>
                <a:latin typeface="Avenir Book" panose="02000503020000020003" pitchFamily="2" charset="0"/>
              </a:rPr>
              <a:t>Measured value of 4.55 to 18.5 m</a:t>
            </a:r>
            <a:r>
              <a:rPr lang="en-US" sz="1400" baseline="30000">
                <a:solidFill>
                  <a:prstClr val="black"/>
                </a:solidFill>
                <a:latin typeface="Avenir Book" panose="02000503020000020003" pitchFamily="2" charset="0"/>
              </a:rPr>
              <a:t>2</a:t>
            </a:r>
            <a:r>
              <a:rPr lang="en-US" sz="1400">
                <a:solidFill>
                  <a:prstClr val="black"/>
                </a:solidFill>
                <a:latin typeface="Avenir Book" panose="02000503020000020003" pitchFamily="2" charset="0"/>
              </a:rPr>
              <a:t>/g at 550nm</a:t>
            </a:r>
            <a:r>
              <a:rPr lang="en-US" sz="1600">
                <a:solidFill>
                  <a:prstClr val="black"/>
                </a:solidFill>
                <a:latin typeface="Avenir Book" panose="02000503020000020003" pitchFamily="2" charset="0"/>
              </a:rPr>
              <a:t>.</a:t>
            </a:r>
          </a:p>
          <a:p>
            <a:pPr lvl="1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                                                                    (</a:t>
            </a:r>
            <a:r>
              <a:rPr lang="en-IN" sz="90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Zanatta et al, 2016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5DE200-8E99-344D-85EC-F00A6C142F8D}"/>
              </a:ext>
            </a:extLst>
          </p:cNvPr>
          <p:cNvSpPr txBox="1"/>
          <p:nvPr/>
        </p:nvSpPr>
        <p:spPr>
          <a:xfrm>
            <a:off x="1932249" y="693110"/>
            <a:ext cx="8280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Results: 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Changing composition (f</a:t>
            </a:r>
            <a:r>
              <a:rPr kumimoji="0" lang="en-US" sz="2400" b="0" i="0" u="sng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organics</a:t>
            </a:r>
            <a:r>
              <a:rPr lang="en-US" sz="2400" u="sng">
                <a:solidFill>
                  <a:prstClr val="black"/>
                </a:solidFill>
                <a:latin typeface="Avenir Book" panose="02000503020000020003" pitchFamily="2" charset="0"/>
              </a:rPr>
              <a:t>) of BCFAs</a:t>
            </a: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45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423FEC-D727-EB40-BBF1-C4266E0A62D5}"/>
              </a:ext>
            </a:extLst>
          </p:cNvPr>
          <p:cNvSpPr txBox="1"/>
          <p:nvPr/>
        </p:nvSpPr>
        <p:spPr>
          <a:xfrm>
            <a:off x="2515526" y="606074"/>
            <a:ext cx="7065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Parametrization scheme  </a:t>
            </a:r>
            <a:endParaRPr kumimoji="0" lang="en-US" sz="280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021FC3-A73A-9444-94C1-F25644B3F9A1}"/>
                  </a:ext>
                </a:extLst>
              </p:cNvPr>
              <p:cNvSpPr txBox="1"/>
              <p:nvPr/>
            </p:nvSpPr>
            <p:spPr>
              <a:xfrm>
                <a:off x="1285872" y="2443370"/>
                <a:ext cx="1125435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  <a:p>
                <a:pPr marL="285750" indent="-285750" algn="just">
                  <a:buFontTx/>
                  <a:buChar char="-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Book" panose="02000503020000020003" pitchFamily="2" charset="0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Book" panose="02000503020000020003" pitchFamily="2" charset="0"/>
                    <a:ea typeface="+mn-ea"/>
                    <a:cs typeface="+mn-cs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Book" panose="02000503020000020003" pitchFamily="2" charset="0"/>
                    <a:ea typeface="+mn-ea"/>
                    <a:cs typeface="+mn-cs"/>
                  </a:rPr>
                  <a:t> vary</a:t>
                </a:r>
                <a:r>
                  <a:rPr lang="en-US">
                    <a:solidFill>
                      <a:prstClr val="black"/>
                    </a:solidFill>
                    <a:latin typeface="Avenir Book" panose="02000503020000020003" pitchFamily="2" charset="0"/>
                  </a:rPr>
                  <a:t> according to 192 sub-cases of morphology, composition, and wavelength.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021FC3-A73A-9444-94C1-F25644B3F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2" y="2443370"/>
                <a:ext cx="11254357" cy="646331"/>
              </a:xfrm>
              <a:prstGeom prst="rect">
                <a:avLst/>
              </a:prstGeom>
              <a:blipFill>
                <a:blip r:embed="rId3"/>
                <a:stretch>
                  <a:fillRect l="-225" b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6A1B899-AB05-344B-86D3-1EC1C8078A83}"/>
              </a:ext>
            </a:extLst>
          </p:cNvPr>
          <p:cNvSpPr/>
          <p:nvPr/>
        </p:nvSpPr>
        <p:spPr>
          <a:xfrm>
            <a:off x="1285872" y="1130371"/>
            <a:ext cx="106062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Tx/>
              <a:buChar char="-"/>
              <a:defRPr/>
            </a:pP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A parametrization scheme for optical properties of </a:t>
            </a:r>
            <a:r>
              <a:rPr lang="en-US" b="1">
                <a:solidFill>
                  <a:srgbClr val="9BBB59">
                    <a:lumMod val="50000"/>
                  </a:srgbClr>
                </a:solidFill>
                <a:latin typeface="Avenir Book" panose="02000503020000020003" pitchFamily="2" charset="0"/>
              </a:rPr>
              <a:t>coated BCFAs  </a:t>
            </a: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w.r.t mobility diameter.</a:t>
            </a:r>
          </a:p>
          <a:p>
            <a:pPr marL="285750" lvl="0" indent="-285750" algn="just">
              <a:buFontTx/>
              <a:buChar char="-"/>
              <a:defRPr/>
            </a:pPr>
            <a:endParaRPr lang="en-US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285750" lvl="0" indent="-285750" algn="just">
              <a:buFontTx/>
              <a:buChar char="-"/>
              <a:defRPr/>
            </a:pPr>
            <a:r>
              <a:rPr lang="en-US">
                <a:latin typeface="Avenir Book" panose="02000503020000020003" pitchFamily="2" charset="0"/>
              </a:rPr>
              <a:t>Applicable for modelling, ambient and laboratory-based BC studies.</a:t>
            </a:r>
            <a:endParaRPr lang="en-US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285750" lvl="0" indent="-285750" algn="just">
              <a:buFontTx/>
              <a:buChar char="-"/>
              <a:defRPr/>
            </a:pPr>
            <a:endParaRPr lang="en-US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7AA1D4-AD6D-0642-A0A3-74C66AAFA90A}"/>
              </a:ext>
            </a:extLst>
          </p:cNvPr>
          <p:cNvSpPr/>
          <p:nvPr/>
        </p:nvSpPr>
        <p:spPr>
          <a:xfrm>
            <a:off x="908503" y="2253505"/>
            <a:ext cx="4531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600" b="1">
                <a:solidFill>
                  <a:srgbClr val="008F00"/>
                </a:solidFill>
                <a:latin typeface="Avenir Book" panose="02000503020000020003" pitchFamily="2" charset="0"/>
              </a:rPr>
              <a:t>Example: </a:t>
            </a:r>
            <a:r>
              <a:rPr lang="en-US" sz="1600">
                <a:solidFill>
                  <a:srgbClr val="008F00"/>
                </a:solidFill>
                <a:latin typeface="Avenir Book" panose="02000503020000020003" pitchFamily="2" charset="0"/>
              </a:rPr>
              <a:t>Single Scattering Albedo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F7BE60-F5BD-8143-81E9-7DF8A2F90D94}"/>
                  </a:ext>
                </a:extLst>
              </p:cNvPr>
              <p:cNvSpPr/>
              <p:nvPr/>
            </p:nvSpPr>
            <p:spPr>
              <a:xfrm>
                <a:off x="4788118" y="2223128"/>
                <a:ext cx="50222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𝑙𝑛𝑆𝑆𝐴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𝑙𝑛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𝑚𝑜𝑏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𝑙𝑛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𝑚𝑜𝑏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                                        </a:t>
                </a:r>
                <a:endParaRPr lang="en-IN" sz="2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7F7BE60-F5BD-8143-81E9-7DF8A2F90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118" y="2223128"/>
                <a:ext cx="502221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E01AD67-9AC1-7547-9221-90CA06CF96A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3" t="55659" r="32591"/>
          <a:stretch/>
        </p:blipFill>
        <p:spPr>
          <a:xfrm>
            <a:off x="749208" y="3423457"/>
            <a:ext cx="4247389" cy="292723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E8F931-77DD-754A-B252-014289585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152898"/>
              </p:ext>
            </p:extLst>
          </p:nvPr>
        </p:nvGraphicFramePr>
        <p:xfrm>
          <a:off x="7402895" y="4795454"/>
          <a:ext cx="4016447" cy="1580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40100">
                  <a:extLst>
                    <a:ext uri="{9D8B030D-6E8A-4147-A177-3AD203B41FA5}">
                      <a16:colId xmlns:a16="http://schemas.microsoft.com/office/drawing/2014/main" val="3310905672"/>
                    </a:ext>
                  </a:extLst>
                </a:gridCol>
                <a:gridCol w="1976347">
                  <a:extLst>
                    <a:ext uri="{9D8B030D-6E8A-4147-A177-3AD203B41FA5}">
                      <a16:colId xmlns:a16="http://schemas.microsoft.com/office/drawing/2014/main" val="587056570"/>
                    </a:ext>
                  </a:extLst>
                </a:gridCol>
              </a:tblGrid>
              <a:tr h="2633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Avenir Book" panose="02000503020000020003" pitchFamily="2" charset="0"/>
                        </a:rPr>
                        <a:t>Optical property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latin typeface="Avenir Book" panose="02000503020000020003" pitchFamily="2" charset="0"/>
                        </a:rPr>
                        <a:t>Relative Error </a:t>
                      </a:r>
                      <a:r>
                        <a:rPr lang="en-IN" sz="1400" u="none" strike="noStrike">
                          <a:effectLst/>
                          <a:latin typeface="Avenir Book" panose="02000503020000020003" pitchFamily="2" charset="0"/>
                        </a:rPr>
                        <a:t> (%)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420652"/>
                  </a:ext>
                </a:extLst>
              </a:tr>
              <a:tr h="2633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Avenir Book" panose="02000503020000020003" pitchFamily="2" charset="0"/>
                        </a:rPr>
                        <a:t>Cross-sections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&lt;2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8567643"/>
                  </a:ext>
                </a:extLst>
              </a:tr>
              <a:tr h="2633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Avenir Book" panose="02000503020000020003" pitchFamily="2" charset="0"/>
                        </a:rPr>
                        <a:t>SSA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&lt;3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3600697"/>
                  </a:ext>
                </a:extLst>
              </a:tr>
              <a:tr h="2633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Avenir Book" panose="02000503020000020003" pitchFamily="2" charset="0"/>
                        </a:rPr>
                        <a:t>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&lt;18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108483"/>
                  </a:ext>
                </a:extLst>
              </a:tr>
              <a:tr h="2633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Avenir Book" panose="02000503020000020003" pitchFamily="2" charset="0"/>
                        </a:rPr>
                        <a:t>MAC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Avenir Book" panose="02000503020000020003" pitchFamily="2" charset="0"/>
                        </a:rPr>
                        <a:t>-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6757336"/>
                  </a:ext>
                </a:extLst>
              </a:tr>
              <a:tr h="2633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Avenir Book" panose="02000503020000020003" pitchFamily="2" charset="0"/>
                        </a:rPr>
                        <a:t>AAE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Avenir Book" panose="02000503020000020003" pitchFamily="2" charset="0"/>
                        </a:rPr>
                        <a:t>-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64355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EA297296-EA79-204B-AC95-02CA8D513E91}"/>
              </a:ext>
            </a:extLst>
          </p:cNvPr>
          <p:cNvSpPr/>
          <p:nvPr/>
        </p:nvSpPr>
        <p:spPr>
          <a:xfrm rot="5400000">
            <a:off x="5175529" y="4284031"/>
            <a:ext cx="1046440" cy="17805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vert270" wrap="square">
            <a:spAutoFit/>
          </a:bodyPr>
          <a:lstStyle/>
          <a:p>
            <a:pPr lvl="0" algn="just">
              <a:defRPr/>
            </a:pPr>
            <a:r>
              <a:rPr lang="en-US" sz="1400" b="1">
                <a:solidFill>
                  <a:srgbClr val="008F00"/>
                </a:solidFill>
                <a:latin typeface="Avenir Book" panose="02000503020000020003" pitchFamily="2" charset="0"/>
              </a:rPr>
              <a:t>Sub-case:</a:t>
            </a:r>
          </a:p>
          <a:p>
            <a:pPr lvl="0" algn="just">
              <a:defRPr/>
            </a:pPr>
            <a:r>
              <a:rPr lang="en-US" sz="1400" b="1">
                <a:solidFill>
                  <a:srgbClr val="008F00"/>
                </a:solidFill>
                <a:latin typeface="Avenir Book" panose="02000503020000020003" pitchFamily="2" charset="0"/>
              </a:rPr>
              <a:t>f</a:t>
            </a:r>
            <a:r>
              <a:rPr lang="en-US" sz="1400" b="1" baseline="-25000">
                <a:solidFill>
                  <a:srgbClr val="008F00"/>
                </a:solidFill>
                <a:latin typeface="Avenir Book" panose="02000503020000020003" pitchFamily="2" charset="0"/>
              </a:rPr>
              <a:t>organics</a:t>
            </a:r>
            <a:r>
              <a:rPr lang="en-US" sz="1400" b="1">
                <a:solidFill>
                  <a:srgbClr val="008F00"/>
                </a:solidFill>
                <a:latin typeface="Avenir Book" panose="02000503020000020003" pitchFamily="2" charset="0"/>
              </a:rPr>
              <a:t> =50%</a:t>
            </a:r>
          </a:p>
          <a:p>
            <a:pPr lvl="0" algn="just">
              <a:defRPr/>
            </a:pPr>
            <a:r>
              <a:rPr lang="en-US" sz="1400" b="1">
                <a:solidFill>
                  <a:srgbClr val="008F00"/>
                </a:solidFill>
                <a:latin typeface="Avenir Book" panose="02000503020000020003" pitchFamily="2" charset="0"/>
              </a:rPr>
              <a:t>𝜆 = 660nm</a:t>
            </a:r>
          </a:p>
          <a:p>
            <a:pPr lvl="0" algn="just">
              <a:defRPr/>
            </a:pPr>
            <a:r>
              <a:rPr lang="en-US" sz="1400" b="1">
                <a:solidFill>
                  <a:srgbClr val="008F00"/>
                </a:solidFill>
                <a:latin typeface="Avenir Book" panose="02000503020000020003" pitchFamily="2" charset="0"/>
              </a:rPr>
              <a:t>D</a:t>
            </a:r>
            <a:r>
              <a:rPr lang="en-US" sz="1400" b="1" baseline="-25000">
                <a:solidFill>
                  <a:srgbClr val="008F00"/>
                </a:solidFill>
                <a:latin typeface="Avenir Book" panose="02000503020000020003" pitchFamily="2" charset="0"/>
              </a:rPr>
              <a:t>f</a:t>
            </a:r>
            <a:r>
              <a:rPr lang="en-US" sz="1400" b="1">
                <a:solidFill>
                  <a:srgbClr val="008F00"/>
                </a:solidFill>
                <a:latin typeface="Avenir Book" panose="02000503020000020003" pitchFamily="2" charset="0"/>
              </a:rPr>
              <a:t> = 1.5 to 2.2</a:t>
            </a:r>
            <a:endParaRPr lang="en-US" sz="1400" b="1" baseline="-25000">
              <a:solidFill>
                <a:srgbClr val="008F00"/>
              </a:solidFill>
              <a:latin typeface="Avenir Book" panose="02000503020000020003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32E4D8-15ED-BA46-A953-682826DDE5B5}"/>
              </a:ext>
            </a:extLst>
          </p:cNvPr>
          <p:cNvSpPr/>
          <p:nvPr/>
        </p:nvSpPr>
        <p:spPr>
          <a:xfrm>
            <a:off x="7507517" y="3229277"/>
            <a:ext cx="334127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b="1">
                <a:latin typeface="Avenir Book" panose="02000503020000020003" pitchFamily="2" charset="0"/>
              </a:rPr>
              <a:t>Error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B321DEA-0A36-9643-A1AC-7C4DF6860E54}"/>
                  </a:ext>
                </a:extLst>
              </p:cNvPr>
              <p:cNvSpPr/>
              <p:nvPr/>
            </p:nvSpPr>
            <p:spPr>
              <a:xfrm>
                <a:off x="5439875" y="3686413"/>
                <a:ext cx="6045207" cy="6104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en-US">
                    <a:latin typeface="Avenir Book" panose="02000503020000020003" pitchFamily="2" charset="0"/>
                  </a:rPr>
                  <a:t>Relative Error %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𝑆𝑆𝐴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𝑜𝑝𝑡𝑖𝑐𝑎𝑙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𝑚𝑜𝑑𝑒𝑙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𝑆𝑆𝐴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𝑝𝑎𝑟𝑎𝑚𝑒𝑡𝑟𝑖𝑠𝑎𝑡𝑖𝑜𝑛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𝑆𝑆𝐴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𝑜𝑝𝑡𝑖𝑐𝑎𝑙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100</m:t>
                    </m:r>
                  </m:oMath>
                </a14:m>
                <a:endParaRPr lang="en-US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B321DEA-0A36-9643-A1AC-7C4DF6860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75" y="3686413"/>
                <a:ext cx="6045207" cy="610424"/>
              </a:xfrm>
              <a:prstGeom prst="rect">
                <a:avLst/>
              </a:prstGeom>
              <a:blipFill>
                <a:blip r:embed="rId6"/>
                <a:stretch>
                  <a:fillRect l="-839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EC114FC8-06A8-4240-A631-48B6862D5EDC}"/>
              </a:ext>
            </a:extLst>
          </p:cNvPr>
          <p:cNvSpPr/>
          <p:nvPr/>
        </p:nvSpPr>
        <p:spPr>
          <a:xfrm>
            <a:off x="1655212" y="3193837"/>
            <a:ext cx="2435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Relative error (%) in 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SSA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A3D4E4-3212-574C-B3EB-CAAE50428961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A3A725-F8A0-7B4C-8379-398412812CC7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76E877-3A47-4546-AFF5-AAFF6E2C94DA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0BDC8B-58DC-4F4C-B886-18DE49568A15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C5EFF9-53DF-F34F-A833-6974FB959AC1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" name="Slide Number Placeholder 1">
            <a:extLst>
              <a:ext uri="{FF2B5EF4-FFF2-40B4-BE49-F238E27FC236}">
                <a16:creationId xmlns:a16="http://schemas.microsoft.com/office/drawing/2014/main" id="{B6E70B9A-8DD2-EA42-B421-9F66BCB9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93306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624AD5E-399E-B64C-9420-7A8BED416414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0843B2-78B2-0C4E-B76F-585EEEABA1A5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FAAA0-A290-9648-AF3E-672A60DC631D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AC9AEC-0543-FB49-928D-9F9A7A895A76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F9BAC-82BA-AA4A-8571-88AE85D5073A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74554A6-0007-A54A-A8C0-58C04C484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08" t="51667" r="42742" b="7286"/>
          <a:stretch/>
        </p:blipFill>
        <p:spPr>
          <a:xfrm>
            <a:off x="1143485" y="1524667"/>
            <a:ext cx="2038120" cy="22640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1052CB-61D8-8747-9868-CD05DB28E118}"/>
              </a:ext>
            </a:extLst>
          </p:cNvPr>
          <p:cNvSpPr txBox="1"/>
          <p:nvPr/>
        </p:nvSpPr>
        <p:spPr>
          <a:xfrm>
            <a:off x="1033749" y="4746059"/>
            <a:ext cx="35804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Optical modelling studies of soot: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Liu et al., 2015; Smith and Grainger, 2014; Kahnert 2010; Zhang et al., 2017.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7B5DED-62D8-6C4B-B369-4B5A2FD670A1}"/>
              </a:ext>
            </a:extLst>
          </p:cNvPr>
          <p:cNvCxnSpPr>
            <a:cxnSpLocks/>
            <a:stCxn id="29" idx="0"/>
            <a:endCxn id="28" idx="2"/>
          </p:cNvCxnSpPr>
          <p:nvPr/>
        </p:nvCxnSpPr>
        <p:spPr>
          <a:xfrm flipH="1" flipV="1">
            <a:off x="2162545" y="3788739"/>
            <a:ext cx="661445" cy="95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F10DA28-D4C6-CD4C-94E2-D10EF67B6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88" b="97727" l="9626" r="89840">
                        <a14:foregroundMark x1="48396" y1="6818" x2="48396" y2="6818"/>
                        <a14:foregroundMark x1="53743" y1="6061" x2="53743" y2="6061"/>
                        <a14:foregroundMark x1="56952" y1="6061" x2="56952" y2="6061"/>
                        <a14:foregroundMark x1="54278" y1="4040" x2="54278" y2="4040"/>
                        <a14:foregroundMark x1="51872" y1="4798" x2="51872" y2="4798"/>
                        <a14:foregroundMark x1="50267" y1="46465" x2="50267" y2="46465"/>
                        <a14:foregroundMark x1="56417" y1="44444" x2="56417" y2="44444"/>
                        <a14:foregroundMark x1="58289" y1="94949" x2="58289" y2="94949"/>
                        <a14:foregroundMark x1="57754" y1="97727" x2="57754" y2="97727"/>
                        <a14:foregroundMark x1="57754" y1="97727" x2="57754" y2="97727"/>
                        <a14:backgroundMark x1="55348" y1="97727" x2="55348" y2="97727"/>
                        <a14:backgroundMark x1="44920" y1="89141" x2="57219" y2="949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0555" y="2500912"/>
            <a:ext cx="1751354" cy="10670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C3F839-D9BC-D043-B23C-22A84CC19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88" b="90000" l="9799" r="97990">
                        <a14:foregroundMark x1="44975" y1="44063" x2="49246" y2="48750"/>
                        <a14:foregroundMark x1="58291" y1="47500" x2="60050" y2="43125"/>
                        <a14:foregroundMark x1="54271" y1="39063" x2="58291" y2="41875"/>
                        <a14:foregroundMark x1="58291" y1="41250" x2="59548" y2="40625"/>
                        <a14:foregroundMark x1="47487" y1="40000" x2="48744" y2="44063"/>
                        <a14:foregroundMark x1="88191" y1="44063" x2="88693" y2="68438"/>
                        <a14:foregroundMark x1="49246" y1="36563" x2="50251" y2="37813"/>
                        <a14:foregroundMark x1="44472" y1="40000" x2="50754" y2="41250"/>
                        <a14:foregroundMark x1="87186" y1="40625" x2="89196" y2="66563"/>
                        <a14:foregroundMark x1="93970" y1="49375" x2="93467" y2="63750"/>
                        <a14:foregroundMark x1="49246" y1="40625" x2="51256" y2="52188"/>
                        <a14:foregroundMark x1="93970" y1="45938" x2="97990" y2="55000"/>
                        <a14:foregroundMark x1="46482" y1="11250" x2="55276" y2="9688"/>
                        <a14:foregroundMark x1="50251" y1="38438" x2="51256" y2="48125"/>
                        <a14:backgroundMark x1="37940" y1="80938" x2="37940" y2="80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98575" y="2102440"/>
            <a:ext cx="1012329" cy="7285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16DB72B-2722-3F4D-B1EE-36F18AF32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39" b="91935" l="9449" r="89764">
                        <a14:foregroundMark x1="44882" y1="4839" x2="46457" y2="6452"/>
                        <a14:foregroundMark x1="26772" y1="91935" x2="26772" y2="91935"/>
                        <a14:foregroundMark x1="32283" y1="91129" x2="32283" y2="91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2559" y="1524667"/>
            <a:ext cx="1242001" cy="9035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EFD1266-591D-B947-9897-360F0FA80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8994" y="1862196"/>
            <a:ext cx="1623668" cy="12090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4C245DD-E52E-8249-BE9F-6C180496A9C8}"/>
              </a:ext>
            </a:extLst>
          </p:cNvPr>
          <p:cNvSpPr txBox="1"/>
          <p:nvPr/>
        </p:nvSpPr>
        <p:spPr>
          <a:xfrm>
            <a:off x="8981644" y="3598266"/>
            <a:ext cx="2582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LABORATORY/AMBIENT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C66769F-1B45-4B42-A3D6-9EC40CA9F5F4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9894983" y="3936820"/>
            <a:ext cx="377679" cy="70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F1D41E-19EC-AD4B-B692-030DDF7EEBC2}"/>
              </a:ext>
            </a:extLst>
          </p:cNvPr>
          <p:cNvCxnSpPr>
            <a:stCxn id="28" idx="3"/>
          </p:cNvCxnSpPr>
          <p:nvPr/>
        </p:nvCxnSpPr>
        <p:spPr>
          <a:xfrm>
            <a:off x="3181605" y="2656703"/>
            <a:ext cx="5456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F28CFE3-AC1E-9442-AE75-D1AC0A780302}"/>
              </a:ext>
            </a:extLst>
          </p:cNvPr>
          <p:cNvSpPr txBox="1"/>
          <p:nvPr/>
        </p:nvSpPr>
        <p:spPr>
          <a:xfrm>
            <a:off x="3677998" y="1959143"/>
            <a:ext cx="4494828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How representative are these soot models with respect to laboratory/ambient measurements?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53B079-9F2E-F447-A240-00C16125AC46}"/>
              </a:ext>
            </a:extLst>
          </p:cNvPr>
          <p:cNvSpPr txBox="1"/>
          <p:nvPr/>
        </p:nvSpPr>
        <p:spPr>
          <a:xfrm>
            <a:off x="8104742" y="4638336"/>
            <a:ext cx="35804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Optical instruments: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Aethelometers, Nephelometers, Cavity Attenuated Phase Shift extinction (CAPS PMex) monitors, and Multi Angle Absorption Photometer (MAAP).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7011F3-03E6-8341-8909-5DA1B72797B7}"/>
              </a:ext>
            </a:extLst>
          </p:cNvPr>
          <p:cNvSpPr txBox="1"/>
          <p:nvPr/>
        </p:nvSpPr>
        <p:spPr>
          <a:xfrm>
            <a:off x="1658724" y="6038719"/>
            <a:ext cx="121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Obj. 2: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DA0546A-03EA-8848-88FE-68CDA06C1A51}"/>
              </a:ext>
            </a:extLst>
          </p:cNvPr>
          <p:cNvSpPr txBox="1"/>
          <p:nvPr/>
        </p:nvSpPr>
        <p:spPr>
          <a:xfrm>
            <a:off x="2722027" y="6021454"/>
            <a:ext cx="10762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Laboratory generated soot for validation of optical modelling techniques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A49BA98-D7DE-984D-97A3-E952C6FEF4D0}"/>
              </a:ext>
            </a:extLst>
          </p:cNvPr>
          <p:cNvSpPr/>
          <p:nvPr/>
        </p:nvSpPr>
        <p:spPr>
          <a:xfrm>
            <a:off x="2325652" y="815175"/>
            <a:ext cx="7540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2. </a:t>
            </a:r>
            <a:r>
              <a:rPr lang="en-US" sz="2400" b="1" u="sng">
                <a:latin typeface="Avenir Book" panose="02000503020000020003" pitchFamily="2" charset="0"/>
                <a:cs typeface="Times New Roman" panose="02020603050405020304" pitchFamily="18" charset="0"/>
              </a:rPr>
              <a:t>Experimental validation : </a:t>
            </a:r>
            <a:r>
              <a:rPr lang="en-US" sz="2400" b="1" u="sng">
                <a:latin typeface="Avenir Light" panose="020B0402020203020204" pitchFamily="34" charset="77"/>
              </a:rPr>
              <a:t>Introduction </a:t>
            </a:r>
          </a:p>
        </p:txBody>
      </p:sp>
      <p:sp>
        <p:nvSpPr>
          <p:cNvPr id="87" name="Slide Number Placeholder 1">
            <a:extLst>
              <a:ext uri="{FF2B5EF4-FFF2-40B4-BE49-F238E27FC236}">
                <a16:creationId xmlns:a16="http://schemas.microsoft.com/office/drawing/2014/main" id="{ABB6D651-4723-4642-8278-6560AAAF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77010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D293038-5DEF-EF46-954B-922B4EEC2CB3}"/>
              </a:ext>
            </a:extLst>
          </p:cNvPr>
          <p:cNvSpPr/>
          <p:nvPr/>
        </p:nvSpPr>
        <p:spPr>
          <a:xfrm>
            <a:off x="3506921" y="306701"/>
            <a:ext cx="47887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Methodology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900C7E-BBE1-7141-B1AB-CCF3F991E0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9" b="16921"/>
          <a:stretch/>
        </p:blipFill>
        <p:spPr>
          <a:xfrm>
            <a:off x="2382012" y="1562902"/>
            <a:ext cx="900395" cy="426628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F0BA94-B6BB-EA4D-A1C3-39E5535AB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2631"/>
          <a:stretch/>
        </p:blipFill>
        <p:spPr>
          <a:xfrm>
            <a:off x="1397843" y="1613857"/>
            <a:ext cx="798697" cy="44087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2CC808-1DCB-BA45-8592-409224F1AC4F}"/>
              </a:ext>
            </a:extLst>
          </p:cNvPr>
          <p:cNvSpPr txBox="1"/>
          <p:nvPr/>
        </p:nvSpPr>
        <p:spPr>
          <a:xfrm>
            <a:off x="1034479" y="2195200"/>
            <a:ext cx="3127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LABORATORY CAMPAIGNS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FDC86658-05D5-604D-B88C-46686421A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582" y="3217088"/>
            <a:ext cx="1540974" cy="4781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mini-CAST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46007499-1233-DF41-872D-FC1045FA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230" y="3970664"/>
            <a:ext cx="1540974" cy="4781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Inverted flame generator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1942BC61-58AE-F64D-881B-3E7388272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107" y="4721737"/>
            <a:ext cx="1540974" cy="4781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PALAS spark generator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6B68BF73-78E6-D046-A3CE-7AC41E936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33" y="5468924"/>
            <a:ext cx="1540974" cy="4781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Fullerene soot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CD2CB9-5037-A241-B519-33EE118652F6}"/>
              </a:ext>
            </a:extLst>
          </p:cNvPr>
          <p:cNvSpPr/>
          <p:nvPr/>
        </p:nvSpPr>
        <p:spPr>
          <a:xfrm>
            <a:off x="1257736" y="3220427"/>
            <a:ext cx="433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🔥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763F5D-5B37-DF48-91F3-C7A50F75A149}"/>
              </a:ext>
            </a:extLst>
          </p:cNvPr>
          <p:cNvSpPr/>
          <p:nvPr/>
        </p:nvSpPr>
        <p:spPr>
          <a:xfrm rot="10800000">
            <a:off x="1242802" y="387941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🕯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8973C5-90BB-744D-823A-B7D04A54EA66}"/>
              </a:ext>
            </a:extLst>
          </p:cNvPr>
          <p:cNvSpPr/>
          <p:nvPr/>
        </p:nvSpPr>
        <p:spPr>
          <a:xfrm>
            <a:off x="1242802" y="478357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⚡️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63880F-31CD-484A-ADA7-957641026F6F}"/>
              </a:ext>
            </a:extLst>
          </p:cNvPr>
          <p:cNvSpPr txBox="1"/>
          <p:nvPr/>
        </p:nvSpPr>
        <p:spPr>
          <a:xfrm>
            <a:off x="1304778" y="55679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⚫️</a:t>
            </a:r>
          </a:p>
        </p:txBody>
      </p:sp>
      <p:sp>
        <p:nvSpPr>
          <p:cNvPr id="33" name="Text Box 69">
            <a:extLst>
              <a:ext uri="{FF2B5EF4-FFF2-40B4-BE49-F238E27FC236}">
                <a16:creationId xmlns:a16="http://schemas.microsoft.com/office/drawing/2014/main" id="{78305814-0160-CF47-90D2-2347B30FF437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H="1" flipV="1">
            <a:off x="1410256" y="2596277"/>
            <a:ext cx="194351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Soot generators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5638CD-4182-B248-9812-D3498EB3B0DE}"/>
              </a:ext>
            </a:extLst>
          </p:cNvPr>
          <p:cNvSpPr/>
          <p:nvPr/>
        </p:nvSpPr>
        <p:spPr>
          <a:xfrm>
            <a:off x="965627" y="1549673"/>
            <a:ext cx="2830052" cy="46175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3084C0-D6D2-AF4F-94C2-C461C8880A02}"/>
              </a:ext>
            </a:extLst>
          </p:cNvPr>
          <p:cNvCxnSpPr>
            <a:cxnSpLocks/>
          </p:cNvCxnSpPr>
          <p:nvPr/>
        </p:nvCxnSpPr>
        <p:spPr>
          <a:xfrm>
            <a:off x="3795679" y="2102296"/>
            <a:ext cx="5285209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409E31C9-625A-A241-8760-65826F70E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08" t="51667" r="42742" b="7286"/>
          <a:stretch/>
        </p:blipFill>
        <p:spPr>
          <a:xfrm>
            <a:off x="9430808" y="1401718"/>
            <a:ext cx="2038120" cy="2264072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D1647F-1386-4743-90F4-CD858F50F45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449868" y="3665790"/>
            <a:ext cx="0" cy="1653695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F5D5E92-DDD7-CF4C-A55D-BD1B847EEE90}"/>
              </a:ext>
            </a:extLst>
          </p:cNvPr>
          <p:cNvSpPr txBox="1"/>
          <p:nvPr/>
        </p:nvSpPr>
        <p:spPr>
          <a:xfrm>
            <a:off x="9234020" y="5486280"/>
            <a:ext cx="232596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OPTICAL PROPERTIES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354A323-C71E-4C4B-B929-ABA0D7FE2A49}"/>
              </a:ext>
            </a:extLst>
          </p:cNvPr>
          <p:cNvCxnSpPr>
            <a:cxnSpLocks/>
          </p:cNvCxnSpPr>
          <p:nvPr/>
        </p:nvCxnSpPr>
        <p:spPr>
          <a:xfrm>
            <a:off x="3795679" y="5727597"/>
            <a:ext cx="5122844" cy="0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A2C1BCA-DBE0-8747-9792-E3094760494F}"/>
              </a:ext>
            </a:extLst>
          </p:cNvPr>
          <p:cNvSpPr txBox="1"/>
          <p:nvPr/>
        </p:nvSpPr>
        <p:spPr>
          <a:xfrm>
            <a:off x="9910843" y="5912000"/>
            <a:ext cx="216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Validation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B65230-E072-794D-B80A-7EF6A29EF1AA}"/>
              </a:ext>
            </a:extLst>
          </p:cNvPr>
          <p:cNvSpPr txBox="1"/>
          <p:nvPr/>
        </p:nvSpPr>
        <p:spPr>
          <a:xfrm>
            <a:off x="4789027" y="1744472"/>
            <a:ext cx="4444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Avenir Book" panose="02000503020000020003" pitchFamily="2" charset="0"/>
              </a:rPr>
              <a:t>MPSS -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Particle size measurements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A6A699-7306-A749-A60F-4DFFA0CF43FA}"/>
              </a:ext>
            </a:extLst>
          </p:cNvPr>
          <p:cNvSpPr txBox="1"/>
          <p:nvPr/>
        </p:nvSpPr>
        <p:spPr>
          <a:xfrm>
            <a:off x="4177683" y="2166308"/>
            <a:ext cx="4444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EC/OC analysis - composition measurements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84F14B-144A-F942-9392-588B201F64FA}"/>
              </a:ext>
            </a:extLst>
          </p:cNvPr>
          <p:cNvSpPr txBox="1"/>
          <p:nvPr/>
        </p:nvSpPr>
        <p:spPr>
          <a:xfrm>
            <a:off x="5171980" y="5375298"/>
            <a:ext cx="4444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Avenir Book" panose="02000503020000020003" pitchFamily="2" charset="0"/>
              </a:rPr>
              <a:t>AE33, MAAP, Nephelometer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E942B9-A1DD-1145-802C-E1F56EC95BF9}"/>
              </a:ext>
            </a:extLst>
          </p:cNvPr>
          <p:cNvSpPr txBox="1"/>
          <p:nvPr/>
        </p:nvSpPr>
        <p:spPr>
          <a:xfrm>
            <a:off x="4385082" y="5824834"/>
            <a:ext cx="4444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>
                <a:solidFill>
                  <a:prstClr val="black"/>
                </a:solidFill>
                <a:latin typeface="Avenir Book" panose="02000503020000020003" pitchFamily="2" charset="0"/>
              </a:rPr>
              <a:t>CAPS PM</a:t>
            </a:r>
            <a:r>
              <a:rPr lang="en-US" sz="1600" baseline="-25000">
                <a:solidFill>
                  <a:prstClr val="black"/>
                </a:solidFill>
                <a:latin typeface="Avenir Book" panose="02000503020000020003" pitchFamily="2" charset="0"/>
              </a:rPr>
              <a:t>ex660</a:t>
            </a:r>
            <a:r>
              <a:rPr lang="en-US" sz="1600">
                <a:solidFill>
                  <a:prstClr val="black"/>
                </a:solidFill>
                <a:latin typeface="Avenir Book" panose="02000503020000020003" pitchFamily="2" charset="0"/>
              </a:rPr>
              <a:t>, CAPS PM</a:t>
            </a:r>
            <a:r>
              <a:rPr lang="en-US" sz="1600" baseline="-25000">
                <a:solidFill>
                  <a:prstClr val="black"/>
                </a:solidFill>
                <a:latin typeface="Avenir Book" panose="02000503020000020003" pitchFamily="2" charset="0"/>
              </a:rPr>
              <a:t>ex530</a:t>
            </a:r>
            <a:r>
              <a:rPr lang="en-US" sz="1600">
                <a:solidFill>
                  <a:prstClr val="black"/>
                </a:solidFill>
                <a:latin typeface="Avenir Book" panose="02000503020000020003" pitchFamily="2" charset="0"/>
              </a:rPr>
              <a:t>, CAPS PM</a:t>
            </a:r>
            <a:r>
              <a:rPr lang="en-US" sz="1600" baseline="-25000">
                <a:solidFill>
                  <a:prstClr val="black"/>
                </a:solidFill>
                <a:latin typeface="Avenir Book" panose="02000503020000020003" pitchFamily="2" charset="0"/>
              </a:rPr>
              <a:t>ex450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9A6B1A-D5A7-6049-AE8D-9CA52C4EF139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12B507-25A4-1A40-8ACE-6A719AF5399F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2FDE9E-0EBE-1849-842D-E784806048C3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4635DF-319E-3645-86B6-ED5929764FC8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F78455-9799-BD46-8810-741423260DA1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" name="Slide Number Placeholder 1">
            <a:extLst>
              <a:ext uri="{FF2B5EF4-FFF2-40B4-BE49-F238E27FC236}">
                <a16:creationId xmlns:a16="http://schemas.microsoft.com/office/drawing/2014/main" id="{7456FFA6-1632-EC42-8019-F56DCB6E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118213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>
            <a:extLst>
              <a:ext uri="{FF2B5EF4-FFF2-40B4-BE49-F238E27FC236}">
                <a16:creationId xmlns:a16="http://schemas.microsoft.com/office/drawing/2014/main" id="{D0E8D492-4052-0240-930E-3578C33DA29C}"/>
              </a:ext>
            </a:extLst>
          </p:cNvPr>
          <p:cNvSpPr/>
          <p:nvPr/>
        </p:nvSpPr>
        <p:spPr>
          <a:xfrm>
            <a:off x="9742356" y="1804902"/>
            <a:ext cx="443484" cy="40514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293038-5DEF-EF46-954B-922B4EEC2CB3}"/>
              </a:ext>
            </a:extLst>
          </p:cNvPr>
          <p:cNvSpPr/>
          <p:nvPr/>
        </p:nvSpPr>
        <p:spPr>
          <a:xfrm>
            <a:off x="3699010" y="171714"/>
            <a:ext cx="47887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Modelling approaches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B97B44-AF58-F841-9379-F30956EC00C1}"/>
              </a:ext>
            </a:extLst>
          </p:cNvPr>
          <p:cNvSpPr/>
          <p:nvPr/>
        </p:nvSpPr>
        <p:spPr>
          <a:xfrm>
            <a:off x="370588" y="1165489"/>
            <a:ext cx="2787983" cy="35600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6E6F3A-F2FF-FA48-8328-5C7BB9885AF8}"/>
              </a:ext>
            </a:extLst>
          </p:cNvPr>
          <p:cNvSpPr txBox="1"/>
          <p:nvPr/>
        </p:nvSpPr>
        <p:spPr>
          <a:xfrm>
            <a:off x="464176" y="1176258"/>
            <a:ext cx="253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BC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EDF31-DD05-4A4F-A40C-5F0D5F235FE3}"/>
              </a:ext>
            </a:extLst>
          </p:cNvPr>
          <p:cNvSpPr txBox="1"/>
          <p:nvPr/>
        </p:nvSpPr>
        <p:spPr>
          <a:xfrm>
            <a:off x="1232973" y="7348145"/>
            <a:ext cx="856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Number size distribution (NSD) or volume size distribution (VSD)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D99883C-50D1-8946-A5D5-9F53F5C9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90104" l="9961" r="89844">
                        <a14:foregroundMark x1="59961" y1="9115" x2="63281" y2="8594"/>
                        <a14:foregroundMark x1="51758" y1="90104" x2="51758" y2="90104"/>
                        <a14:foregroundMark x1="52734" y1="89583" x2="52734" y2="89583"/>
                        <a14:foregroundMark x1="52734" y1="90104" x2="51758" y2="89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8191" y="1619905"/>
            <a:ext cx="1299119" cy="9743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E306DF7-6F2E-B842-BF13-E986EE20C5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29455" t="23841" r="23189" b="27014"/>
          <a:stretch/>
        </p:blipFill>
        <p:spPr>
          <a:xfrm>
            <a:off x="6699162" y="1656287"/>
            <a:ext cx="858665" cy="6683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9A51205-08C5-ED4F-8895-EAAB592148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7" t="3213" r="7836" b="3026"/>
          <a:stretch/>
        </p:blipFill>
        <p:spPr>
          <a:xfrm>
            <a:off x="7870162" y="3637758"/>
            <a:ext cx="2534296" cy="179343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2749928-EDAC-A441-8B41-9C878E78B2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50" t="5133" r="6884" b="4618"/>
          <a:stretch/>
        </p:blipFill>
        <p:spPr>
          <a:xfrm>
            <a:off x="3453986" y="3649262"/>
            <a:ext cx="2639375" cy="1823309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B5AC697C-C047-C844-B915-406DC9D4A267}"/>
              </a:ext>
            </a:extLst>
          </p:cNvPr>
          <p:cNvSpPr/>
          <p:nvPr/>
        </p:nvSpPr>
        <p:spPr>
          <a:xfrm>
            <a:off x="5540393" y="1812709"/>
            <a:ext cx="546419" cy="511921"/>
          </a:xfrm>
          <a:prstGeom prst="ellipse">
            <a:avLst/>
          </a:prstGeom>
          <a:gradFill>
            <a:gsLst>
              <a:gs pos="17000">
                <a:schemeClr val="tx1">
                  <a:alpha val="92000"/>
                </a:schemeClr>
              </a:gs>
              <a:gs pos="100000">
                <a:srgbClr val="FFFF00"/>
              </a:gs>
              <a:gs pos="27000">
                <a:schemeClr val="tx1">
                  <a:lumMod val="85000"/>
                  <a:lumOff val="15000"/>
                </a:schemeClr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13D4AE0-303E-6E4E-A8FE-F6AA1978A3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29455" t="23841" r="23189" b="27014"/>
          <a:stretch/>
        </p:blipFill>
        <p:spPr>
          <a:xfrm>
            <a:off x="9522620" y="1580965"/>
            <a:ext cx="1120718" cy="87231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B0C26559-C78A-BC41-9ACD-930282CB2425}"/>
              </a:ext>
            </a:extLst>
          </p:cNvPr>
          <p:cNvSpPr/>
          <p:nvPr/>
        </p:nvSpPr>
        <p:spPr>
          <a:xfrm>
            <a:off x="2496926" y="1761161"/>
            <a:ext cx="546419" cy="5119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9DDB18-7E47-064B-9AE3-728771B21279}"/>
              </a:ext>
            </a:extLst>
          </p:cNvPr>
          <p:cNvSpPr/>
          <p:nvPr/>
        </p:nvSpPr>
        <p:spPr>
          <a:xfrm>
            <a:off x="4004855" y="1804902"/>
            <a:ext cx="546419" cy="511921"/>
          </a:xfrm>
          <a:prstGeom prst="ellipse">
            <a:avLst/>
          </a:prstGeom>
          <a:solidFill>
            <a:schemeClr val="tx1"/>
          </a:solidFill>
          <a:ln w="142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 Box 34">
            <a:extLst>
              <a:ext uri="{FF2B5EF4-FFF2-40B4-BE49-F238E27FC236}">
                <a16:creationId xmlns:a16="http://schemas.microsoft.com/office/drawing/2014/main" id="{B2BD5E7F-5C6C-C445-AC66-8E6001AEB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235" y="2582994"/>
            <a:ext cx="1253799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700"/>
              </a:lnSpc>
            </a:pPr>
            <a:r>
              <a:rPr lang="de-DE" altLang="x-none" sz="1200">
                <a:latin typeface="Avenir Book" panose="02000503020000020003" pitchFamily="2" charset="0"/>
                <a:ea typeface="Arial" charset="0"/>
                <a:cs typeface="Arial" charset="0"/>
              </a:rPr>
              <a:t>Single sphere</a:t>
            </a:r>
          </a:p>
        </p:txBody>
      </p:sp>
      <p:sp>
        <p:nvSpPr>
          <p:cNvPr id="38" name="Text Box 34">
            <a:extLst>
              <a:ext uri="{FF2B5EF4-FFF2-40B4-BE49-F238E27FC236}">
                <a16:creationId xmlns:a16="http://schemas.microsoft.com/office/drawing/2014/main" id="{D512333C-D4A7-A546-8E97-A5B4F6A87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0160" y="2584484"/>
            <a:ext cx="1253799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700"/>
              </a:lnSpc>
            </a:pPr>
            <a:r>
              <a:rPr lang="de-DE" altLang="x-none" sz="1200">
                <a:latin typeface="Avenir Book" panose="02000503020000020003" pitchFamily="2" charset="0"/>
                <a:ea typeface="Arial" charset="0"/>
                <a:cs typeface="Arial" charset="0"/>
              </a:rPr>
              <a:t>Coated sphere</a:t>
            </a:r>
          </a:p>
        </p:txBody>
      </p:sp>
      <p:sp>
        <p:nvSpPr>
          <p:cNvPr id="42" name="Text Box 34">
            <a:extLst>
              <a:ext uri="{FF2B5EF4-FFF2-40B4-BE49-F238E27FC236}">
                <a16:creationId xmlns:a16="http://schemas.microsoft.com/office/drawing/2014/main" id="{56E2609E-76FC-2742-BBC6-3A5A6863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2731" y="2582994"/>
            <a:ext cx="1253799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700"/>
              </a:lnSpc>
            </a:pPr>
            <a:r>
              <a:rPr lang="de-DE" altLang="x-none" sz="1200">
                <a:latin typeface="Avenir Book" panose="02000503020000020003" pitchFamily="2" charset="0"/>
                <a:ea typeface="Arial" charset="0"/>
                <a:cs typeface="Arial" charset="0"/>
              </a:rPr>
              <a:t>Homogeneous mixed sphere </a:t>
            </a:r>
          </a:p>
        </p:txBody>
      </p:sp>
      <p:sp>
        <p:nvSpPr>
          <p:cNvPr id="49" name="Text Box 34">
            <a:extLst>
              <a:ext uri="{FF2B5EF4-FFF2-40B4-BE49-F238E27FC236}">
                <a16:creationId xmlns:a16="http://schemas.microsoft.com/office/drawing/2014/main" id="{4A530581-0F17-A348-BAA6-9DCF6EF7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594" y="2589558"/>
            <a:ext cx="1253799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700"/>
              </a:lnSpc>
            </a:pPr>
            <a:r>
              <a:rPr lang="de-DE" altLang="x-none" sz="1200">
                <a:latin typeface="Avenir Book" panose="02000503020000020003" pitchFamily="2" charset="0"/>
                <a:ea typeface="Arial" charset="0"/>
                <a:cs typeface="Arial" charset="0"/>
              </a:rPr>
              <a:t>Aggregate</a:t>
            </a:r>
            <a:endParaRPr lang="de-DE" altLang="x-none" sz="1200" baseline="30000">
              <a:latin typeface="Avenir Book" panose="02000503020000020003" pitchFamily="2" charset="0"/>
              <a:ea typeface="Arial" charset="0"/>
              <a:cs typeface="Arial" charset="0"/>
            </a:endParaRPr>
          </a:p>
        </p:txBody>
      </p:sp>
      <p:sp>
        <p:nvSpPr>
          <p:cNvPr id="50" name="Text Box 34">
            <a:extLst>
              <a:ext uri="{FF2B5EF4-FFF2-40B4-BE49-F238E27FC236}">
                <a16:creationId xmlns:a16="http://schemas.microsoft.com/office/drawing/2014/main" id="{87F6EF1F-2C9D-0E49-A82F-45D75A42F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238" y="2577985"/>
            <a:ext cx="1572884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700"/>
              </a:lnSpc>
            </a:pPr>
            <a:r>
              <a:rPr lang="de-DE" altLang="x-none" sz="1200">
                <a:latin typeface="Avenir Book" panose="02000503020000020003" pitchFamily="2" charset="0"/>
                <a:ea typeface="Arial" charset="0"/>
                <a:cs typeface="Arial" charset="0"/>
              </a:rPr>
              <a:t>Aggregate with spherical coating</a:t>
            </a:r>
          </a:p>
          <a:p>
            <a:pPr algn="ctr" eaLnBrk="1" hangingPunct="1">
              <a:lnSpc>
                <a:spcPts val="1700"/>
              </a:lnSpc>
            </a:pPr>
            <a:endParaRPr lang="de-DE" altLang="x-none" sz="1200">
              <a:latin typeface="Avenir Book" panose="02000503020000020003" pitchFamily="2" charset="0"/>
              <a:ea typeface="Arial" charset="0"/>
              <a:cs typeface="Arial" charset="0"/>
            </a:endParaRPr>
          </a:p>
        </p:txBody>
      </p:sp>
      <p:sp>
        <p:nvSpPr>
          <p:cNvPr id="51" name="Text Box 34">
            <a:extLst>
              <a:ext uri="{FF2B5EF4-FFF2-40B4-BE49-F238E27FC236}">
                <a16:creationId xmlns:a16="http://schemas.microsoft.com/office/drawing/2014/main" id="{660790A5-9B42-F046-8542-09011CA5E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0850" y="2577985"/>
            <a:ext cx="1253799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700"/>
              </a:lnSpc>
            </a:pPr>
            <a:r>
              <a:rPr lang="de-DE" altLang="x-none" sz="1200">
                <a:latin typeface="Avenir Book" panose="02000503020000020003" pitchFamily="2" charset="0"/>
                <a:ea typeface="Arial" charset="0"/>
                <a:cs typeface="Arial" charset="0"/>
              </a:rPr>
              <a:t>Coated Aggregate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9D2F785-9130-5A4A-B598-2D7190240E85}"/>
              </a:ext>
            </a:extLst>
          </p:cNvPr>
          <p:cNvSpPr txBox="1"/>
          <p:nvPr/>
        </p:nvSpPr>
        <p:spPr>
          <a:xfrm>
            <a:off x="3907523" y="1206698"/>
            <a:ext cx="4444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- Various BC representation models were used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9CFD50-641B-214C-867F-B2B7998862CE}"/>
              </a:ext>
            </a:extLst>
          </p:cNvPr>
          <p:cNvSpPr/>
          <p:nvPr/>
        </p:nvSpPr>
        <p:spPr>
          <a:xfrm>
            <a:off x="370588" y="3244334"/>
            <a:ext cx="2787983" cy="35600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AECA8D-9B58-A343-94E6-2E8813743DD2}"/>
              </a:ext>
            </a:extLst>
          </p:cNvPr>
          <p:cNvSpPr txBox="1"/>
          <p:nvPr/>
        </p:nvSpPr>
        <p:spPr>
          <a:xfrm>
            <a:off x="-153560" y="3244334"/>
            <a:ext cx="385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1">
                <a:solidFill>
                  <a:prstClr val="black"/>
                </a:solidFill>
                <a:latin typeface="Avenir Book" panose="02000503020000020003" pitchFamily="2" charset="0"/>
              </a:rPr>
              <a:t>Particle size</a:t>
            </a:r>
          </a:p>
        </p:txBody>
      </p:sp>
      <p:sp>
        <p:nvSpPr>
          <p:cNvPr id="76" name="Text Box 30">
            <a:extLst>
              <a:ext uri="{FF2B5EF4-FFF2-40B4-BE49-F238E27FC236}">
                <a16:creationId xmlns:a16="http://schemas.microsoft.com/office/drawing/2014/main" id="{511B1471-ED8A-C641-8FDC-9DCCEE61F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928" y="5496731"/>
            <a:ext cx="271995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de-DE" altLang="x-none" sz="1400" b="1">
                <a:solidFill>
                  <a:srgbClr val="005EA8"/>
                </a:solidFill>
                <a:latin typeface="Avenir Book" panose="02000503020000020003" pitchFamily="2" charset="0"/>
                <a:ea typeface="Arial" charset="0"/>
                <a:cs typeface="Arial" charset="0"/>
              </a:rPr>
              <a:t>Point approach:</a:t>
            </a:r>
            <a:r>
              <a:rPr lang="en-US" sz="1400">
                <a:latin typeface="Avenir Book" panose="02000503020000020003" pitchFamily="2" charset="0"/>
              </a:rPr>
              <a:t> optical results at the mean mobility diameter of the number or volume size distribution.</a:t>
            </a:r>
            <a:endParaRPr lang="de-DE" altLang="x-none" sz="1400" b="1">
              <a:solidFill>
                <a:srgbClr val="005EA8"/>
              </a:solidFill>
              <a:latin typeface="Avenir Book" panose="02000503020000020003" pitchFamily="2" charset="0"/>
              <a:ea typeface="Arial" charset="0"/>
              <a:cs typeface="Arial" charset="0"/>
            </a:endParaRPr>
          </a:p>
        </p:txBody>
      </p:sp>
      <p:sp>
        <p:nvSpPr>
          <p:cNvPr id="77" name="Text Box 30">
            <a:extLst>
              <a:ext uri="{FF2B5EF4-FFF2-40B4-BE49-F238E27FC236}">
                <a16:creationId xmlns:a16="http://schemas.microsoft.com/office/drawing/2014/main" id="{482B7ADC-21C4-E74D-8B25-03FF99C32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3779" y="5514919"/>
            <a:ext cx="23795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de-DE" altLang="x-none" sz="1400" b="1">
                <a:solidFill>
                  <a:srgbClr val="005EA8"/>
                </a:solidFill>
                <a:latin typeface="Avenir Book" panose="02000503020000020003" pitchFamily="2" charset="0"/>
                <a:ea typeface="Arial" charset="0"/>
                <a:cs typeface="Arial" charset="0"/>
              </a:rPr>
              <a:t>Bulk approach:</a:t>
            </a:r>
            <a:r>
              <a:rPr lang="en-US" sz="1400">
                <a:latin typeface="Avenir Book" panose="02000503020000020003" pitchFamily="2" charset="0"/>
              </a:rPr>
              <a:t> optical results integrated over entire number size distribution.</a:t>
            </a:r>
            <a:endParaRPr lang="de-DE" altLang="x-none" sz="1400" b="1">
              <a:solidFill>
                <a:srgbClr val="005EA8"/>
              </a:solidFill>
              <a:latin typeface="Avenir Book" panose="02000503020000020003" pitchFamily="2" charset="0"/>
              <a:ea typeface="Arial" charset="0"/>
              <a:cs typeface="Arial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2C1CC3-DFB9-6948-A401-3C74D1301C55}"/>
              </a:ext>
            </a:extLst>
          </p:cNvPr>
          <p:cNvSpPr txBox="1"/>
          <p:nvPr/>
        </p:nvSpPr>
        <p:spPr>
          <a:xfrm>
            <a:off x="5906073" y="4377532"/>
            <a:ext cx="245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A5B2CC-F5EE-E543-A401-60036F361CA6}"/>
              </a:ext>
            </a:extLst>
          </p:cNvPr>
          <p:cNvSpPr txBox="1"/>
          <p:nvPr/>
        </p:nvSpPr>
        <p:spPr>
          <a:xfrm>
            <a:off x="8166557" y="3426619"/>
            <a:ext cx="2456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BULK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0C0A56-A84F-8B42-8008-B6C81371505C}"/>
              </a:ext>
            </a:extLst>
          </p:cNvPr>
          <p:cNvSpPr txBox="1"/>
          <p:nvPr/>
        </p:nvSpPr>
        <p:spPr>
          <a:xfrm>
            <a:off x="3707283" y="3431066"/>
            <a:ext cx="2456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NSD or VSD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1DD1A5-2054-DB47-93A6-72E7D4626A5D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69604A-3103-664D-BFD2-39B2B5BBBDFC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3650C-40C6-3848-8330-72D253E3E900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7E9D47-0E8E-1742-AF36-E079E2CA11A9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B81CB8-33A8-834B-8663-9DAB58E80FA8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" name="Slide Number Placeholder 1">
            <a:extLst>
              <a:ext uri="{FF2B5EF4-FFF2-40B4-BE49-F238E27FC236}">
                <a16:creationId xmlns:a16="http://schemas.microsoft.com/office/drawing/2014/main" id="{181D5A0E-1FB9-3C4C-99CF-414D59EC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19315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E1362600-18BF-344D-8485-C0C287984EAE}"/>
              </a:ext>
            </a:extLst>
          </p:cNvPr>
          <p:cNvSpPr/>
          <p:nvPr/>
        </p:nvSpPr>
        <p:spPr>
          <a:xfrm>
            <a:off x="2074336" y="192868"/>
            <a:ext cx="824829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endParaRPr lang="en-US" sz="3200" b="1" u="sng">
              <a:latin typeface="Avenir Light" panose="020B0402020203020204" pitchFamily="34" charset="77"/>
            </a:endParaRPr>
          </a:p>
          <a:p>
            <a:pPr algn="ctr">
              <a:lnSpc>
                <a:spcPts val="4200"/>
              </a:lnSpc>
            </a:pPr>
            <a:r>
              <a:rPr lang="de-DE" altLang="x-none" sz="2400" b="1" u="sng">
                <a:latin typeface="Avenir Book" panose="02000503020000020003" pitchFamily="2" charset="0"/>
                <a:ea typeface="Arial" charset="0"/>
                <a:cs typeface="Arial" charset="0"/>
              </a:rPr>
              <a:t>Experimental SSA vs modelled SSA</a:t>
            </a:r>
            <a:endParaRPr lang="de-DE" altLang="x-none" sz="2400" b="1" u="sng" baseline="-25000">
              <a:latin typeface="Avenir Book" panose="02000503020000020003" pitchFamily="2" charset="0"/>
              <a:ea typeface="Arial" charset="0"/>
              <a:cs typeface="Arial" charset="0"/>
            </a:endParaRPr>
          </a:p>
          <a:p>
            <a:pPr lvl="1" algn="ctr"/>
            <a:endParaRPr lang="en-US" sz="3200" b="1" u="sng">
              <a:latin typeface="Avenir Light" panose="020B0402020203020204" pitchFamily="34" charset="77"/>
            </a:endParaRPr>
          </a:p>
        </p:txBody>
      </p:sp>
      <p:sp>
        <p:nvSpPr>
          <p:cNvPr id="73" name="Rectangle 23">
            <a:extLst>
              <a:ext uri="{FF2B5EF4-FFF2-40B4-BE49-F238E27FC236}">
                <a16:creationId xmlns:a16="http://schemas.microsoft.com/office/drawing/2014/main" id="{72481BFF-307C-EF49-BA20-ADA54F0AB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389" y="864584"/>
            <a:ext cx="1308930" cy="4781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venir Book" panose="0200050302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mini-CAST 5201BC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EDF668A-EC3C-2B4B-A97A-513EE4C4BEB6}"/>
              </a:ext>
            </a:extLst>
          </p:cNvPr>
          <p:cNvSpPr/>
          <p:nvPr/>
        </p:nvSpPr>
        <p:spPr>
          <a:xfrm>
            <a:off x="10456319" y="869393"/>
            <a:ext cx="433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🔥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3103E54-7040-854D-AEE5-D1BAD51DE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66" y="1947420"/>
            <a:ext cx="10636943" cy="3808231"/>
          </a:xfrm>
          <a:prstGeom prst="rect">
            <a:avLst/>
          </a:prstGeom>
          <a:ln>
            <a:noFill/>
          </a:ln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FCBCA9E-1CD2-4740-883F-6C60D94647AA}"/>
              </a:ext>
            </a:extLst>
          </p:cNvPr>
          <p:cNvCxnSpPr>
            <a:cxnSpLocks/>
          </p:cNvCxnSpPr>
          <p:nvPr/>
        </p:nvCxnSpPr>
        <p:spPr>
          <a:xfrm>
            <a:off x="3952642" y="1984553"/>
            <a:ext cx="0" cy="34560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9CB489-0709-EB41-9846-564647668375}"/>
              </a:ext>
            </a:extLst>
          </p:cNvPr>
          <p:cNvCxnSpPr>
            <a:cxnSpLocks/>
          </p:cNvCxnSpPr>
          <p:nvPr/>
        </p:nvCxnSpPr>
        <p:spPr>
          <a:xfrm>
            <a:off x="6441580" y="1997203"/>
            <a:ext cx="0" cy="34560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3E03CB-A287-3E4D-82A4-875E81AA8674}"/>
              </a:ext>
            </a:extLst>
          </p:cNvPr>
          <p:cNvCxnSpPr>
            <a:cxnSpLocks/>
          </p:cNvCxnSpPr>
          <p:nvPr/>
        </p:nvCxnSpPr>
        <p:spPr>
          <a:xfrm>
            <a:off x="8860613" y="1997203"/>
            <a:ext cx="0" cy="34560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B1F3498F-93AB-2648-A50D-EE860A1FD6AB}"/>
              </a:ext>
            </a:extLst>
          </p:cNvPr>
          <p:cNvSpPr/>
          <p:nvPr/>
        </p:nvSpPr>
        <p:spPr>
          <a:xfrm>
            <a:off x="9886852" y="2069458"/>
            <a:ext cx="464876" cy="442397"/>
          </a:xfrm>
          <a:prstGeom prst="ellipse">
            <a:avLst/>
          </a:prstGeom>
          <a:solidFill>
            <a:schemeClr val="tx1"/>
          </a:solidFill>
          <a:ln w="857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DE97DB2-2119-C94D-9578-C62562BEBF67}"/>
              </a:ext>
            </a:extLst>
          </p:cNvPr>
          <p:cNvSpPr/>
          <p:nvPr/>
        </p:nvSpPr>
        <p:spPr>
          <a:xfrm>
            <a:off x="7377782" y="2085027"/>
            <a:ext cx="520857" cy="482508"/>
          </a:xfrm>
          <a:prstGeom prst="ellipse">
            <a:avLst/>
          </a:prstGeom>
          <a:gradFill>
            <a:gsLst>
              <a:gs pos="17000">
                <a:schemeClr val="tx1">
                  <a:alpha val="92000"/>
                </a:schemeClr>
              </a:gs>
              <a:gs pos="100000">
                <a:srgbClr val="FFFF00"/>
              </a:gs>
              <a:gs pos="27000">
                <a:schemeClr val="tx1">
                  <a:lumMod val="85000"/>
                  <a:lumOff val="15000"/>
                </a:schemeClr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E1484AB5-E7F3-4843-AEDB-C7A36270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92" b="89844" l="9961" r="89844">
                        <a14:foregroundMark x1="59766" y1="10417" x2="62305" y2="9375"/>
                        <a14:foregroundMark x1="68359" y1="8854" x2="71289" y2="11979"/>
                        <a14:foregroundMark x1="70313" y1="9896" x2="70313" y2="9896"/>
                        <a14:foregroundMark x1="57813" y1="9375" x2="62305" y2="11458"/>
                        <a14:foregroundMark x1="60156" y1="11979" x2="6308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7278" y="2026766"/>
            <a:ext cx="1164971" cy="873729"/>
          </a:xfrm>
          <a:prstGeom prst="rect">
            <a:avLst/>
          </a:prstGeom>
          <a:ln>
            <a:solidFill>
              <a:srgbClr val="008F00"/>
            </a:solidFill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7BC9C54-2EFD-3742-A092-BF87678EEF9F}"/>
              </a:ext>
            </a:extLst>
          </p:cNvPr>
          <p:cNvSpPr txBox="1"/>
          <p:nvPr/>
        </p:nvSpPr>
        <p:spPr>
          <a:xfrm>
            <a:off x="1878760" y="5718249"/>
            <a:ext cx="196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Coated aggregate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DF605D-5754-2448-894D-2715180F1DEE}"/>
              </a:ext>
            </a:extLst>
          </p:cNvPr>
          <p:cNvSpPr txBox="1"/>
          <p:nvPr/>
        </p:nvSpPr>
        <p:spPr>
          <a:xfrm>
            <a:off x="4359907" y="5724656"/>
            <a:ext cx="196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Aggregate with spherical coating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FEA8E5F-9BAA-F64B-BAC8-CA9AEB4CBF60}"/>
              </a:ext>
            </a:extLst>
          </p:cNvPr>
          <p:cNvSpPr/>
          <p:nvPr/>
        </p:nvSpPr>
        <p:spPr>
          <a:xfrm>
            <a:off x="5022263" y="2288033"/>
            <a:ext cx="409242" cy="37860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74EE121-3C86-5F41-B5F9-2E252F879C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29455" t="23841" r="23189" b="27014"/>
          <a:stretch/>
        </p:blipFill>
        <p:spPr>
          <a:xfrm>
            <a:off x="4668293" y="2037550"/>
            <a:ext cx="1160690" cy="903424"/>
          </a:xfrm>
          <a:prstGeom prst="rect">
            <a:avLst/>
          </a:prstGeom>
          <a:ln>
            <a:solidFill>
              <a:srgbClr val="008F00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70D3CF5B-CCD9-0943-8271-1BF177F67FE0}"/>
              </a:ext>
            </a:extLst>
          </p:cNvPr>
          <p:cNvSpPr txBox="1"/>
          <p:nvPr/>
        </p:nvSpPr>
        <p:spPr>
          <a:xfrm>
            <a:off x="6653744" y="5724656"/>
            <a:ext cx="196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Homogeneously mixed sphere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C96B929-7A23-1441-AE64-9E8C5ABB2279}"/>
              </a:ext>
            </a:extLst>
          </p:cNvPr>
          <p:cNvSpPr txBox="1"/>
          <p:nvPr/>
        </p:nvSpPr>
        <p:spPr>
          <a:xfrm>
            <a:off x="9444878" y="5731408"/>
            <a:ext cx="196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Coated sphere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BD80C4-A603-AB48-BC29-5D67F643D0EE}"/>
              </a:ext>
            </a:extLst>
          </p:cNvPr>
          <p:cNvSpPr txBox="1"/>
          <p:nvPr/>
        </p:nvSpPr>
        <p:spPr>
          <a:xfrm>
            <a:off x="1745297" y="905036"/>
            <a:ext cx="1968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NMD = 129nm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VMD = 181nm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EC/TC = 0.68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A67F908-CD8B-A04D-8E30-B4062F67C701}"/>
              </a:ext>
            </a:extLst>
          </p:cNvPr>
          <p:cNvSpPr/>
          <p:nvPr/>
        </p:nvSpPr>
        <p:spPr>
          <a:xfrm>
            <a:off x="2317434" y="844381"/>
            <a:ext cx="8248291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endParaRPr lang="en-US" sz="2800" b="1">
              <a:solidFill>
                <a:schemeClr val="tx1">
                  <a:lumMod val="50000"/>
                  <a:lumOff val="50000"/>
                </a:schemeClr>
              </a:solidFill>
              <a:latin typeface="Avenir Light" panose="020B0402020203020204" pitchFamily="34" charset="77"/>
            </a:endParaRPr>
          </a:p>
          <a:p>
            <a:pPr algn="ctr">
              <a:lnSpc>
                <a:spcPts val="4200"/>
              </a:lnSpc>
            </a:pPr>
            <a:r>
              <a:rPr lang="de-DE" altLang="x-none" sz="20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ea typeface="Arial" charset="0"/>
                <a:cs typeface="Arial" charset="0"/>
              </a:rPr>
              <a:t>Ideal case (low organic content) </a:t>
            </a:r>
            <a:endParaRPr lang="de-DE" altLang="x-none" sz="2000" b="1" baseline="-2500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  <a:ea typeface="Arial" charset="0"/>
              <a:cs typeface="Arial" charset="0"/>
            </a:endParaRPr>
          </a:p>
          <a:p>
            <a:pPr lvl="1" algn="ctr"/>
            <a:endParaRPr lang="en-US" sz="2800" b="1">
              <a:solidFill>
                <a:schemeClr val="tx1">
                  <a:lumMod val="50000"/>
                  <a:lumOff val="50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9585701-6D2C-FC48-87EB-4209787FD276}"/>
              </a:ext>
            </a:extLst>
          </p:cNvPr>
          <p:cNvSpPr/>
          <p:nvPr/>
        </p:nvSpPr>
        <p:spPr>
          <a:xfrm>
            <a:off x="9934238" y="4786924"/>
            <a:ext cx="126297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211600A-99A2-9448-8781-56DCAF9973AF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34AC215-C498-154F-A3B3-7BD24A277E73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0198570-5D5B-A84E-B7E0-0CE2A80A825C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A5714BD-443C-984E-9CBB-F229E692A962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04B5CE1-7B67-DE47-A7D2-6EDCABC5966D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37A461-9DAD-7743-BD5F-A57ABAA9505A}"/>
              </a:ext>
            </a:extLst>
          </p:cNvPr>
          <p:cNvSpPr txBox="1"/>
          <p:nvPr/>
        </p:nvSpPr>
        <p:spPr>
          <a:xfrm>
            <a:off x="1825330" y="3703396"/>
            <a:ext cx="4071742" cy="307777"/>
          </a:xfrm>
          <a:prstGeom prst="rect">
            <a:avLst/>
          </a:prstGeom>
          <a:noFill/>
          <a:ln>
            <a:solidFill>
              <a:srgbClr val="008F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latin typeface="Avenir Book" panose="02000503020000020003" pitchFamily="2" charset="0"/>
              </a:rPr>
              <a:t>Accuracy of  40 - 90% of modelling technique</a:t>
            </a:r>
          </a:p>
        </p:txBody>
      </p:sp>
      <p:sp>
        <p:nvSpPr>
          <p:cNvPr id="97" name="Slide Number Placeholder 1">
            <a:extLst>
              <a:ext uri="{FF2B5EF4-FFF2-40B4-BE49-F238E27FC236}">
                <a16:creationId xmlns:a16="http://schemas.microsoft.com/office/drawing/2014/main" id="{E442C610-38D4-C746-B88A-BFB3802F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34491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F154B4C-D73C-5F43-B439-1F12BF9DF912}"/>
              </a:ext>
            </a:extLst>
          </p:cNvPr>
          <p:cNvSpPr txBox="1"/>
          <p:nvPr/>
        </p:nvSpPr>
        <p:spPr>
          <a:xfrm>
            <a:off x="4367808" y="3236254"/>
            <a:ext cx="3456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Baseerat Romshoo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Second Ph.D. Talk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22/10/2020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20C-9BC7-F046-90A5-A453825CD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5723147"/>
            <a:ext cx="1368152" cy="86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99DC0-1CDB-F243-8AD9-2C74E119A4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/>
          <a:stretch/>
        </p:blipFill>
        <p:spPr>
          <a:xfrm>
            <a:off x="9552384" y="5587133"/>
            <a:ext cx="2232248" cy="973743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B852F4C-6B6E-044D-BEBE-0D83E1503AA8}"/>
              </a:ext>
            </a:extLst>
          </p:cNvPr>
          <p:cNvSpPr txBox="1">
            <a:spLocks/>
          </p:cNvSpPr>
          <p:nvPr/>
        </p:nvSpPr>
        <p:spPr>
          <a:xfrm>
            <a:off x="908535" y="1208704"/>
            <a:ext cx="10374930" cy="8640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Optical properties of coated black carbon aggregates with changing size, morphology, and composition</a:t>
            </a:r>
            <a:endParaRPr kumimoji="0" lang="en-IN" sz="32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F3920-03B3-B848-8601-E7C414FD3C2F}"/>
              </a:ext>
            </a:extLst>
          </p:cNvPr>
          <p:cNvSpPr txBox="1"/>
          <p:nvPr/>
        </p:nvSpPr>
        <p:spPr>
          <a:xfrm>
            <a:off x="551384" y="4185036"/>
            <a:ext cx="1108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Ph.D. Committee 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Prof. Dr. Alfred Wiedensohler, Prof. Dr. Johannes Quaas, and Prof. Dr. Harmut Herrmann.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0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3">
            <a:extLst>
              <a:ext uri="{FF2B5EF4-FFF2-40B4-BE49-F238E27FC236}">
                <a16:creationId xmlns:a16="http://schemas.microsoft.com/office/drawing/2014/main" id="{9015EAE9-2378-D94D-92EF-F94151B46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389" y="858484"/>
            <a:ext cx="1308930" cy="4781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venir Book" panose="0200050302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mini-CAST 5203C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22083E-7C96-2D43-AF93-B316B33C31FB}"/>
              </a:ext>
            </a:extLst>
          </p:cNvPr>
          <p:cNvSpPr/>
          <p:nvPr/>
        </p:nvSpPr>
        <p:spPr>
          <a:xfrm>
            <a:off x="2074336" y="192868"/>
            <a:ext cx="824829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endParaRPr lang="en-US" sz="3200" b="1" u="sng">
              <a:latin typeface="Avenir Light" panose="020B0402020203020204" pitchFamily="34" charset="77"/>
            </a:endParaRPr>
          </a:p>
          <a:p>
            <a:pPr algn="ctr">
              <a:lnSpc>
                <a:spcPts val="4200"/>
              </a:lnSpc>
            </a:pPr>
            <a:r>
              <a:rPr lang="de-DE" altLang="x-none" sz="2400" b="1" u="sng">
                <a:latin typeface="Avenir Book" panose="02000503020000020003" pitchFamily="2" charset="0"/>
                <a:ea typeface="Arial" charset="0"/>
                <a:cs typeface="Arial" charset="0"/>
              </a:rPr>
              <a:t>Experimental SSA vs modelled SSA</a:t>
            </a:r>
            <a:endParaRPr lang="de-DE" altLang="x-none" sz="2400" b="1" u="sng" baseline="-25000">
              <a:latin typeface="Avenir Book" panose="02000503020000020003" pitchFamily="2" charset="0"/>
              <a:ea typeface="Arial" charset="0"/>
              <a:cs typeface="Arial" charset="0"/>
            </a:endParaRPr>
          </a:p>
          <a:p>
            <a:pPr lvl="1" algn="ctr"/>
            <a:endParaRPr lang="en-US" sz="3200" b="1" u="sng">
              <a:latin typeface="Avenir Light" panose="020B0402020203020204" pitchFamily="34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10DD3-D886-474E-A43E-BD2A1A0FC26F}"/>
              </a:ext>
            </a:extLst>
          </p:cNvPr>
          <p:cNvSpPr/>
          <p:nvPr/>
        </p:nvSpPr>
        <p:spPr>
          <a:xfrm>
            <a:off x="10456319" y="869393"/>
            <a:ext cx="433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FDC009-9EDC-1F4F-9E53-1D6DA3291234}"/>
              </a:ext>
            </a:extLst>
          </p:cNvPr>
          <p:cNvSpPr txBox="1"/>
          <p:nvPr/>
        </p:nvSpPr>
        <p:spPr>
          <a:xfrm>
            <a:off x="1745297" y="905036"/>
            <a:ext cx="1968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NMD = 112nm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VMD = 157nm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Times New Roman" panose="02020603050405020304" pitchFamily="18" charset="0"/>
              </a:rPr>
              <a:t>EC/TC = 0.55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62B3E4-A0E0-3842-9C23-9D314D80151F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E392FF-2862-D44E-B4D2-9329E242E911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BA3BEB-0A0D-8F44-978C-9AA1A6D1F6FC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4B0A65-B3FC-E342-86ED-B7912C601FE2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12A67E-D753-994A-86B6-903C222CD7C2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8F7F57-C010-304E-AC67-893F8631E997}"/>
              </a:ext>
            </a:extLst>
          </p:cNvPr>
          <p:cNvSpPr/>
          <p:nvPr/>
        </p:nvSpPr>
        <p:spPr>
          <a:xfrm>
            <a:off x="2317434" y="844381"/>
            <a:ext cx="8248291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endParaRPr lang="en-US" sz="2800" b="1">
              <a:solidFill>
                <a:schemeClr val="tx1">
                  <a:lumMod val="50000"/>
                  <a:lumOff val="50000"/>
                </a:schemeClr>
              </a:solidFill>
              <a:latin typeface="Avenir Light" panose="020B0402020203020204" pitchFamily="34" charset="77"/>
            </a:endParaRPr>
          </a:p>
          <a:p>
            <a:pPr algn="ctr">
              <a:lnSpc>
                <a:spcPts val="4200"/>
              </a:lnSpc>
            </a:pPr>
            <a:r>
              <a:rPr lang="de-DE" altLang="x-none" sz="2000" b="1" u="sng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ea typeface="Arial" charset="0"/>
                <a:cs typeface="Arial" charset="0"/>
              </a:rPr>
              <a:t>Case of higher organic content</a:t>
            </a:r>
            <a:endParaRPr lang="de-DE" altLang="x-none" sz="2000" b="1" u="sng" baseline="-2500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  <a:ea typeface="Arial" charset="0"/>
              <a:cs typeface="Arial" charset="0"/>
            </a:endParaRPr>
          </a:p>
          <a:p>
            <a:pPr lvl="1" algn="ctr"/>
            <a:endParaRPr lang="en-US" sz="2800" b="1">
              <a:solidFill>
                <a:schemeClr val="tx1">
                  <a:lumMod val="50000"/>
                  <a:lumOff val="50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3F95433-ED1D-E24F-BA2F-9FB54E7727DC}"/>
              </a:ext>
            </a:extLst>
          </p:cNvPr>
          <p:cNvSpPr txBox="1"/>
          <p:nvPr/>
        </p:nvSpPr>
        <p:spPr>
          <a:xfrm>
            <a:off x="1477332" y="5604166"/>
            <a:ext cx="1968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Coated aggregate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ABF9495-2038-1C4E-A371-E8140300395A}"/>
              </a:ext>
            </a:extLst>
          </p:cNvPr>
          <p:cNvSpPr txBox="1"/>
          <p:nvPr/>
        </p:nvSpPr>
        <p:spPr>
          <a:xfrm>
            <a:off x="2983125" y="5635115"/>
            <a:ext cx="1968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Aggregate with spherical coating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A00F5C-87A7-0A4C-BB92-6A5F9BAB2D25}"/>
              </a:ext>
            </a:extLst>
          </p:cNvPr>
          <p:cNvSpPr txBox="1"/>
          <p:nvPr/>
        </p:nvSpPr>
        <p:spPr>
          <a:xfrm>
            <a:off x="4991487" y="5631598"/>
            <a:ext cx="177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Homogeneously mixed sphere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19822A9-81D2-A442-8BC3-8CD1D03E69BE}"/>
              </a:ext>
            </a:extLst>
          </p:cNvPr>
          <p:cNvSpPr txBox="1"/>
          <p:nvPr/>
        </p:nvSpPr>
        <p:spPr>
          <a:xfrm>
            <a:off x="7159479" y="5635115"/>
            <a:ext cx="1968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Coated sphere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E6D7465-91B3-B34F-9D12-9148A189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03" y="2114633"/>
            <a:ext cx="8248291" cy="3559911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48A3B3-4407-B240-81AA-79633D220491}"/>
              </a:ext>
            </a:extLst>
          </p:cNvPr>
          <p:cNvCxnSpPr>
            <a:cxnSpLocks/>
          </p:cNvCxnSpPr>
          <p:nvPr/>
        </p:nvCxnSpPr>
        <p:spPr>
          <a:xfrm>
            <a:off x="3070894" y="2171089"/>
            <a:ext cx="0" cy="32023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A4BD6AE-7E53-7943-B4C5-C56B602F7176}"/>
              </a:ext>
            </a:extLst>
          </p:cNvPr>
          <p:cNvCxnSpPr>
            <a:cxnSpLocks/>
          </p:cNvCxnSpPr>
          <p:nvPr/>
        </p:nvCxnSpPr>
        <p:spPr>
          <a:xfrm>
            <a:off x="6764292" y="2171089"/>
            <a:ext cx="0" cy="32023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1506D6F-3A72-F944-97B3-3EA8BEA58665}"/>
              </a:ext>
            </a:extLst>
          </p:cNvPr>
          <p:cNvCxnSpPr>
            <a:cxnSpLocks/>
          </p:cNvCxnSpPr>
          <p:nvPr/>
        </p:nvCxnSpPr>
        <p:spPr>
          <a:xfrm>
            <a:off x="4897648" y="2171089"/>
            <a:ext cx="0" cy="32023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BC74DC37-1D4F-FE4B-97BB-DC61D89CE388}"/>
              </a:ext>
            </a:extLst>
          </p:cNvPr>
          <p:cNvSpPr/>
          <p:nvPr/>
        </p:nvSpPr>
        <p:spPr>
          <a:xfrm>
            <a:off x="7437186" y="2402728"/>
            <a:ext cx="464876" cy="442397"/>
          </a:xfrm>
          <a:prstGeom prst="ellipse">
            <a:avLst/>
          </a:prstGeom>
          <a:solidFill>
            <a:schemeClr val="tx1"/>
          </a:solidFill>
          <a:ln w="857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703CDFB-725B-DB4B-B12F-77C1937F8A38}"/>
              </a:ext>
            </a:extLst>
          </p:cNvPr>
          <p:cNvSpPr/>
          <p:nvPr/>
        </p:nvSpPr>
        <p:spPr>
          <a:xfrm>
            <a:off x="5570542" y="2379675"/>
            <a:ext cx="520857" cy="482508"/>
          </a:xfrm>
          <a:prstGeom prst="ellipse">
            <a:avLst/>
          </a:prstGeom>
          <a:gradFill>
            <a:gsLst>
              <a:gs pos="17000">
                <a:schemeClr val="tx1">
                  <a:alpha val="92000"/>
                </a:schemeClr>
              </a:gs>
              <a:gs pos="100000">
                <a:srgbClr val="FFFF00"/>
              </a:gs>
              <a:gs pos="27000">
                <a:schemeClr val="tx1">
                  <a:lumMod val="85000"/>
                  <a:lumOff val="15000"/>
                </a:schemeClr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F99063DC-2C8B-C543-91EF-B7C098B58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92" b="89844" l="9961" r="89844">
                        <a14:foregroundMark x1="59766" y1="10417" x2="62305" y2="9375"/>
                        <a14:foregroundMark x1="68359" y1="8854" x2="71289" y2="11979"/>
                        <a14:foregroundMark x1="70313" y1="9896" x2="70313" y2="9896"/>
                        <a14:foregroundMark x1="57813" y1="9375" x2="62305" y2="11458"/>
                        <a14:foregroundMark x1="60156" y1="11979" x2="6308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6882" y="2351089"/>
            <a:ext cx="1164971" cy="873729"/>
          </a:xfrm>
          <a:prstGeom prst="rect">
            <a:avLst/>
          </a:prstGeom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9D19F5B-0AAF-FC43-95FA-73BEFC69D94A}"/>
              </a:ext>
            </a:extLst>
          </p:cNvPr>
          <p:cNvSpPr txBox="1"/>
          <p:nvPr/>
        </p:nvSpPr>
        <p:spPr>
          <a:xfrm>
            <a:off x="8751655" y="2757339"/>
            <a:ext cx="2922542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1600">
                <a:latin typeface="Avenir Book" panose="02000503020000020003" pitchFamily="2" charset="0"/>
              </a:rPr>
              <a:t>In this case, the aggregate representation underestimates the SSA</a:t>
            </a:r>
          </a:p>
          <a:p>
            <a:pPr marL="285750" indent="-285750" algn="just">
              <a:buFontTx/>
              <a:buChar char="-"/>
            </a:pPr>
            <a:endParaRPr lang="en-US" sz="1600">
              <a:latin typeface="Avenir Book" panose="02000503020000020003" pitchFamily="2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600">
                <a:latin typeface="Avenir Book" panose="02000503020000020003" pitchFamily="2" charset="0"/>
              </a:rPr>
              <a:t>Morphology might be different than the expected literature value of D</a:t>
            </a:r>
            <a:r>
              <a:rPr lang="en-US" sz="1600" baseline="-25000">
                <a:latin typeface="Avenir Book" panose="02000503020000020003" pitchFamily="2" charset="0"/>
              </a:rPr>
              <a:t>f </a:t>
            </a:r>
            <a:r>
              <a:rPr lang="en-US" sz="1600">
                <a:latin typeface="Avenir Book" panose="02000503020000020003" pitchFamily="2" charset="0"/>
              </a:rPr>
              <a:t>= 1.7 for freshly emitted soot.</a:t>
            </a:r>
          </a:p>
          <a:p>
            <a:pPr marL="285750" indent="-285750" algn="just">
              <a:buFontTx/>
              <a:buChar char="-"/>
            </a:pPr>
            <a:endParaRPr lang="en-US" sz="1600">
              <a:latin typeface="Avenir Book" panose="02000503020000020003" pitchFamily="2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6A2EA36-EC5C-8642-941A-8553D1E714AF}"/>
              </a:ext>
            </a:extLst>
          </p:cNvPr>
          <p:cNvCxnSpPr>
            <a:cxnSpLocks/>
          </p:cNvCxnSpPr>
          <p:nvPr/>
        </p:nvCxnSpPr>
        <p:spPr>
          <a:xfrm>
            <a:off x="1177063" y="4438610"/>
            <a:ext cx="3720585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80C06F22-264D-B24A-BA0B-3274C7AB46D7}"/>
              </a:ext>
            </a:extLst>
          </p:cNvPr>
          <p:cNvSpPr/>
          <p:nvPr/>
        </p:nvSpPr>
        <p:spPr>
          <a:xfrm>
            <a:off x="7650210" y="4313250"/>
            <a:ext cx="90000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AEA13DC-272C-F746-A66B-6247C2E73345}"/>
              </a:ext>
            </a:extLst>
          </p:cNvPr>
          <p:cNvSpPr/>
          <p:nvPr/>
        </p:nvSpPr>
        <p:spPr>
          <a:xfrm>
            <a:off x="3815513" y="2598651"/>
            <a:ext cx="409242" cy="37860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A3484B8-4700-B74D-824F-E0EE02894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29455" t="23841" r="23189" b="27014"/>
          <a:stretch/>
        </p:blipFill>
        <p:spPr>
          <a:xfrm>
            <a:off x="3539127" y="2305627"/>
            <a:ext cx="1160690" cy="903424"/>
          </a:xfrm>
          <a:prstGeom prst="rect">
            <a:avLst/>
          </a:prstGeom>
          <a:ln>
            <a:noFill/>
          </a:ln>
        </p:spPr>
      </p:pic>
      <p:sp>
        <p:nvSpPr>
          <p:cNvPr id="85" name="Slide Number Placeholder 1">
            <a:extLst>
              <a:ext uri="{FF2B5EF4-FFF2-40B4-BE49-F238E27FC236}">
                <a16:creationId xmlns:a16="http://schemas.microsoft.com/office/drawing/2014/main" id="{1B02758C-A634-A940-8B86-8D3895C9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43423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D293038-5DEF-EF46-954B-922B4EEC2CB3}"/>
              </a:ext>
            </a:extLst>
          </p:cNvPr>
          <p:cNvSpPr/>
          <p:nvPr/>
        </p:nvSpPr>
        <p:spPr>
          <a:xfrm>
            <a:off x="1996260" y="0"/>
            <a:ext cx="8248291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endParaRPr lang="en-US" sz="3600" b="1" u="sng">
              <a:latin typeface="Avenir Light" panose="020B0402020203020204" pitchFamily="34" charset="77"/>
            </a:endParaRPr>
          </a:p>
          <a:p>
            <a:pPr algn="ctr">
              <a:lnSpc>
                <a:spcPts val="4200"/>
              </a:lnSpc>
            </a:pPr>
            <a:r>
              <a:rPr lang="de-DE" altLang="x-none" sz="2800" b="1" u="sng">
                <a:latin typeface="Avenir Book" panose="02000503020000020003" pitchFamily="2" charset="0"/>
                <a:ea typeface="Arial" charset="0"/>
                <a:cs typeface="Arial" charset="0"/>
              </a:rPr>
              <a:t>Summary</a:t>
            </a:r>
            <a:endParaRPr lang="de-DE" altLang="x-none" sz="2800" b="1" u="sng" baseline="-25000">
              <a:latin typeface="Avenir Book" panose="02000503020000020003" pitchFamily="2" charset="0"/>
              <a:ea typeface="Arial" charset="0"/>
              <a:cs typeface="Arial" charset="0"/>
            </a:endParaRPr>
          </a:p>
          <a:p>
            <a:pPr lvl="1" algn="ctr"/>
            <a:endParaRPr lang="en-US" sz="3600" b="1" u="sng">
              <a:latin typeface="Avenir Light" panose="020B0402020203020204" pitchFamily="34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1C93AA-F988-0E42-84AE-5E0B1AAA9563}"/>
              </a:ext>
            </a:extLst>
          </p:cNvPr>
          <p:cNvSpPr/>
          <p:nvPr/>
        </p:nvSpPr>
        <p:spPr>
          <a:xfrm>
            <a:off x="-915294" y="592938"/>
            <a:ext cx="8248291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  <a:p>
            <a:pPr algn="ctr">
              <a:lnSpc>
                <a:spcPts val="4200"/>
              </a:lnSpc>
            </a:pPr>
            <a:r>
              <a:rPr lang="de-DE" altLang="x-none" sz="2000" b="1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Arial" charset="0"/>
                <a:cs typeface="Arial" charset="0"/>
              </a:rPr>
              <a:t> 1. Modelling &amp; parametrisation</a:t>
            </a:r>
            <a:endParaRPr lang="de-DE" altLang="x-none" sz="2000" b="1" baseline="-250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  <a:ea typeface="Arial" charset="0"/>
              <a:cs typeface="Arial" charset="0"/>
            </a:endParaRPr>
          </a:p>
          <a:p>
            <a:pPr lvl="1" algn="ctr"/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1DDDB9-C030-C043-94C6-6423F34068EA}"/>
              </a:ext>
            </a:extLst>
          </p:cNvPr>
          <p:cNvSpPr txBox="1"/>
          <p:nvPr/>
        </p:nvSpPr>
        <p:spPr>
          <a:xfrm>
            <a:off x="297296" y="1658077"/>
            <a:ext cx="8248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Wingdings" pitchFamily="2" charset="2"/>
              <a:buChar char="v"/>
            </a:pPr>
            <a:r>
              <a:rPr lang="en-US" sz="2000">
                <a:latin typeface="Avenir Light" panose="020B0402020203020204" pitchFamily="34" charset="77"/>
              </a:rPr>
              <a:t>Optical properties of BCFAs were investigated as a function of particle size (D</a:t>
            </a:r>
            <a:r>
              <a:rPr lang="en-US" sz="2000" baseline="-25000">
                <a:latin typeface="Avenir Light" panose="020B0402020203020204" pitchFamily="34" charset="77"/>
              </a:rPr>
              <a:t>mob</a:t>
            </a:r>
            <a:r>
              <a:rPr lang="en-US" sz="2000">
                <a:latin typeface="Avenir Light" panose="020B0402020203020204" pitchFamily="34" charset="77"/>
              </a:rPr>
              <a:t>), morphology (D</a:t>
            </a:r>
            <a:r>
              <a:rPr lang="en-US" sz="2000" baseline="-25000">
                <a:latin typeface="Avenir Light" panose="020B0402020203020204" pitchFamily="34" charset="77"/>
              </a:rPr>
              <a:t>f</a:t>
            </a:r>
            <a:r>
              <a:rPr lang="en-US" sz="2000">
                <a:latin typeface="Avenir Light" panose="020B0402020203020204" pitchFamily="34" charset="77"/>
              </a:rPr>
              <a:t>), composition (f</a:t>
            </a:r>
            <a:r>
              <a:rPr lang="en-US" sz="2000" baseline="-25000">
                <a:latin typeface="Avenir Light" panose="020B0402020203020204" pitchFamily="34" charset="77"/>
              </a:rPr>
              <a:t>organics</a:t>
            </a:r>
            <a:r>
              <a:rPr lang="en-US" sz="2000">
                <a:latin typeface="Avenir Light" panose="020B0402020203020204" pitchFamily="34" charset="77"/>
              </a:rPr>
              <a:t>), and wavelength (𝜆)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970BD1-6BDB-4747-A920-0E751B711951}"/>
              </a:ext>
            </a:extLst>
          </p:cNvPr>
          <p:cNvSpPr txBox="1"/>
          <p:nvPr/>
        </p:nvSpPr>
        <p:spPr>
          <a:xfrm>
            <a:off x="297296" y="2766074"/>
            <a:ext cx="8248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Wingdings" pitchFamily="2" charset="2"/>
              <a:buChar char="v"/>
            </a:pPr>
            <a:r>
              <a:rPr lang="en-US" sz="2000">
                <a:latin typeface="Avenir Light" panose="020B0402020203020204" pitchFamily="34" charset="77"/>
              </a:rPr>
              <a:t>Parametrization scheme for BCFAs optical properties was developed, applicable for modelling, ambient and laboratory-based BC studies.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B800E9-2DBB-594E-A950-F819A1C667F5}"/>
              </a:ext>
            </a:extLst>
          </p:cNvPr>
          <p:cNvSpPr/>
          <p:nvPr/>
        </p:nvSpPr>
        <p:spPr>
          <a:xfrm>
            <a:off x="-1213264" y="3358265"/>
            <a:ext cx="8248291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  <a:p>
            <a:pPr algn="ctr">
              <a:lnSpc>
                <a:spcPts val="4200"/>
              </a:lnSpc>
            </a:pPr>
            <a:r>
              <a:rPr lang="de-DE" altLang="x-none" sz="2000" b="1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ea typeface="Arial" charset="0"/>
                <a:cs typeface="Arial" charset="0"/>
              </a:rPr>
              <a:t>2. Experimental validation</a:t>
            </a:r>
            <a:endParaRPr lang="de-DE" altLang="x-none" sz="2000" b="1" baseline="-250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  <a:ea typeface="Arial" charset="0"/>
              <a:cs typeface="Arial" charset="0"/>
            </a:endParaRPr>
          </a:p>
          <a:p>
            <a:pPr lvl="1" algn="ctr"/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4A9771-3C5C-9C4E-99BB-7A803387341D}"/>
              </a:ext>
            </a:extLst>
          </p:cNvPr>
          <p:cNvSpPr txBox="1"/>
          <p:nvPr/>
        </p:nvSpPr>
        <p:spPr>
          <a:xfrm>
            <a:off x="341099" y="4466262"/>
            <a:ext cx="81912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Wingdings" pitchFamily="2" charset="2"/>
              <a:buChar char="v"/>
            </a:pPr>
            <a:r>
              <a:rPr lang="en-US" sz="2000">
                <a:latin typeface="Avenir Light" panose="020B0402020203020204" pitchFamily="34" charset="77"/>
              </a:rPr>
              <a:t>Modelling techniques are validated with their experimental equivalent results.</a:t>
            </a:r>
          </a:p>
          <a:p>
            <a:pPr marL="800100" lvl="1" indent="-342900" algn="just">
              <a:buFont typeface="Wingdings" pitchFamily="2" charset="2"/>
              <a:buChar char="v"/>
            </a:pPr>
            <a:endParaRPr lang="en-US" sz="2000">
              <a:latin typeface="Avenir Light" panose="020B0402020203020204" pitchFamily="34" charset="77"/>
            </a:endParaRPr>
          </a:p>
          <a:p>
            <a:pPr marL="800100" lvl="1" indent="-342900" algn="just">
              <a:buFont typeface="Wingdings" pitchFamily="2" charset="2"/>
              <a:buChar char="v"/>
            </a:pPr>
            <a:r>
              <a:rPr lang="en-US" sz="2000">
                <a:latin typeface="Avenir Book" panose="02000503020000020003" pitchFamily="2" charset="0"/>
              </a:rPr>
              <a:t>For the low organics case, aggregate representation match to the experimental values, with an accuracy ranging between 40 – 90%.</a:t>
            </a:r>
          </a:p>
          <a:p>
            <a:pPr marL="800100" lvl="1" indent="-342900" algn="just">
              <a:buFont typeface="Wingdings" pitchFamily="2" charset="2"/>
              <a:buChar char="v"/>
            </a:pPr>
            <a:endParaRPr lang="en-US" sz="2000">
              <a:latin typeface="Avenir Light" panose="020B0402020203020204" pitchFamily="34" charset="77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9F49C52-3C7E-5945-8181-BB9BCCF9A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08" t="51667" r="42742" b="14734"/>
          <a:stretch/>
        </p:blipFill>
        <p:spPr>
          <a:xfrm>
            <a:off x="9458796" y="4063388"/>
            <a:ext cx="1369914" cy="12456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B6EEF3-C99B-B04A-A33E-062FF7CAB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29455" t="23841" r="23189" b="27014"/>
          <a:stretch/>
        </p:blipFill>
        <p:spPr>
          <a:xfrm>
            <a:off x="10323268" y="5500528"/>
            <a:ext cx="878393" cy="68369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B988CE0-A530-C646-A9A0-7A817A948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92" b="89844" l="9961" r="89844">
                        <a14:foregroundMark x1="59766" y1="10417" x2="62305" y2="9375"/>
                        <a14:foregroundMark x1="68359" y1="8854" x2="71289" y2="11979"/>
                        <a14:foregroundMark x1="70313" y1="9896" x2="70313" y2="9896"/>
                        <a14:foregroundMark x1="57813" y1="9375" x2="62305" y2="11458"/>
                        <a14:foregroundMark x1="60156" y1="11979" x2="6308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2386" y="5525431"/>
            <a:ext cx="878393" cy="658795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4" name="Graphic 3" descr="Tick">
            <a:extLst>
              <a:ext uri="{FF2B5EF4-FFF2-40B4-BE49-F238E27FC236}">
                <a16:creationId xmlns:a16="http://schemas.microsoft.com/office/drawing/2014/main" id="{1859FD04-0E81-7E45-83D4-9FF4E781B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7032" y="5361046"/>
            <a:ext cx="457200" cy="457200"/>
          </a:xfrm>
          <a:prstGeom prst="rect">
            <a:avLst/>
          </a:prstGeom>
        </p:spPr>
      </p:pic>
      <p:pic>
        <p:nvPicPr>
          <p:cNvPr id="35" name="Graphic 34" descr="Tick">
            <a:extLst>
              <a:ext uri="{FF2B5EF4-FFF2-40B4-BE49-F238E27FC236}">
                <a16:creationId xmlns:a16="http://schemas.microsoft.com/office/drawing/2014/main" id="{216F3D45-15B6-4E4C-813C-222FBAB71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3753" y="5330980"/>
            <a:ext cx="457200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58E47C-774F-2B47-8817-1E18A40043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47"/>
          <a:stretch/>
        </p:blipFill>
        <p:spPr>
          <a:xfrm>
            <a:off x="8532322" y="1369377"/>
            <a:ext cx="3222862" cy="21919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91247E-8531-4044-AE5C-47F41633C248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CACE45-0E27-314A-A00B-2325619D7765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AC46D2-AD82-BC44-927E-CEA3BD8F8BDE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DE83ED-6F0C-9844-860D-D118D138AA51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FC1D62-9A83-5A40-B076-83466DD0F70D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D7B94384-6955-7540-915E-F8FBD124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22466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D293038-5DEF-EF46-954B-922B4EEC2CB3}"/>
              </a:ext>
            </a:extLst>
          </p:cNvPr>
          <p:cNvSpPr/>
          <p:nvPr/>
        </p:nvSpPr>
        <p:spPr>
          <a:xfrm>
            <a:off x="1971855" y="0"/>
            <a:ext cx="8248291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endParaRPr lang="en-US" sz="3600" b="1" u="sng">
              <a:latin typeface="Avenir Light" panose="020B0402020203020204" pitchFamily="34" charset="77"/>
            </a:endParaRPr>
          </a:p>
          <a:p>
            <a:pPr algn="ctr">
              <a:lnSpc>
                <a:spcPts val="4200"/>
              </a:lnSpc>
            </a:pPr>
            <a:r>
              <a:rPr lang="de-DE" altLang="x-none" sz="2800" b="1" u="sng">
                <a:latin typeface="Avenir Book" panose="02000503020000020003" pitchFamily="2" charset="0"/>
                <a:ea typeface="Arial" charset="0"/>
                <a:cs typeface="Arial" charset="0"/>
              </a:rPr>
              <a:t>Outlook</a:t>
            </a:r>
            <a:endParaRPr lang="de-DE" altLang="x-none" sz="2800" b="1" u="sng" baseline="-25000">
              <a:latin typeface="Avenir Book" panose="02000503020000020003" pitchFamily="2" charset="0"/>
              <a:ea typeface="Arial" charset="0"/>
              <a:cs typeface="Arial" charset="0"/>
            </a:endParaRPr>
          </a:p>
          <a:p>
            <a:pPr lvl="1" algn="ctr"/>
            <a:endParaRPr lang="en-US" sz="3600" b="1" u="sng">
              <a:latin typeface="Avenir Light" panose="020B0402020203020204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B6186F-361F-564C-AB9A-6EF6E74151DC}"/>
              </a:ext>
            </a:extLst>
          </p:cNvPr>
          <p:cNvSpPr/>
          <p:nvPr/>
        </p:nvSpPr>
        <p:spPr>
          <a:xfrm>
            <a:off x="685425" y="1290990"/>
            <a:ext cx="1082115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000" dirty="0">
                <a:latin typeface="Avenir Book" panose="02000503020000020003" pitchFamily="2" charset="0"/>
              </a:rPr>
              <a:t>Optical modelling of BC particles can be a key tool in reproducing </a:t>
            </a:r>
            <a:r>
              <a:rPr lang="en-US" sz="2000">
                <a:latin typeface="Avenir Book" panose="02000503020000020003" pitchFamily="2" charset="0"/>
              </a:rPr>
              <a:t>laboratory or ambient optical measurements.</a:t>
            </a:r>
          </a:p>
          <a:p>
            <a:pPr marL="457200" indent="-457200" algn="just">
              <a:buFontTx/>
              <a:buChar char="-"/>
            </a:pPr>
            <a:endParaRPr lang="en-US" sz="2000" dirty="0">
              <a:latin typeface="Avenir Book" panose="02000503020000020003" pitchFamily="2" charset="0"/>
            </a:endParaRPr>
          </a:p>
          <a:p>
            <a:pPr marL="457200" indent="-457200" algn="just">
              <a:buFontTx/>
              <a:buChar char="-"/>
            </a:pPr>
            <a:r>
              <a:rPr lang="en-US" sz="2000" dirty="0">
                <a:latin typeface="Avenir Book" panose="02000503020000020003" pitchFamily="2" charset="0"/>
              </a:rPr>
              <a:t>Finding the best representation of BC particles for optimal modelling results can be challenging due to complex changes in their morphologies.</a:t>
            </a:r>
          </a:p>
          <a:p>
            <a:pPr marL="457200" indent="-457200" algn="just">
              <a:buFontTx/>
              <a:buChar char="-"/>
            </a:pPr>
            <a:endParaRPr lang="en-US" sz="2000" dirty="0">
              <a:latin typeface="Avenir Book" panose="02000503020000020003" pitchFamily="2" charset="0"/>
            </a:endParaRPr>
          </a:p>
          <a:p>
            <a:pPr marL="457200" indent="-457200" algn="just">
              <a:buFontTx/>
              <a:buChar char="-"/>
            </a:pPr>
            <a:r>
              <a:rPr lang="en-US" sz="2000" dirty="0">
                <a:latin typeface="Avenir Book" panose="02000503020000020003" pitchFamily="2" charset="0"/>
              </a:rPr>
              <a:t>Optimized laboratory experiments must be conducted to reduce the discrepancies in modelled optical properties:</a:t>
            </a:r>
          </a:p>
          <a:p>
            <a:pPr marL="914400" lvl="1" indent="-457200" algn="just">
              <a:buFontTx/>
              <a:buChar char="-"/>
            </a:pPr>
            <a:endParaRPr lang="en-US" sz="2000" dirty="0">
              <a:latin typeface="Avenir Book" panose="02000503020000020003" pitchFamily="2" charset="0"/>
            </a:endParaRPr>
          </a:p>
          <a:p>
            <a:pPr marL="914400" lvl="1" indent="-457200" algn="just">
              <a:buFontTx/>
              <a:buChar char="-"/>
            </a:pPr>
            <a:r>
              <a:rPr lang="en-US" sz="2000" dirty="0">
                <a:latin typeface="Avenir Book" panose="02000503020000020003" pitchFamily="2" charset="0"/>
              </a:rPr>
              <a:t>In addition to present size and composition measurements:</a:t>
            </a:r>
          </a:p>
          <a:p>
            <a:pPr marL="457200" indent="-457200" algn="just">
              <a:buFontTx/>
              <a:buChar char="-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  <a:p>
            <a:pPr marL="1828800" lvl="3" indent="-4572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Estimates of fractal dimension (morphology) ⟹ DMA-CPMA system</a:t>
            </a:r>
          </a:p>
          <a:p>
            <a:pPr marL="1828800" lvl="3" indent="-457200" algn="just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pPr marL="1828800" lvl="3" indent="-4572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Estimates of primary particle size ⟹ TEM analysis</a:t>
            </a:r>
            <a:endParaRPr lang="en-US" sz="2000" dirty="0">
              <a:latin typeface="Avenir Book" panose="02000503020000020003" pitchFamily="2" charset="0"/>
            </a:endParaRPr>
          </a:p>
          <a:p>
            <a:pPr lvl="1" algn="just"/>
            <a:endParaRPr lang="en-US" sz="2000" dirty="0">
              <a:latin typeface="Avenir Book" panose="02000503020000020003" pitchFamily="2" charset="0"/>
            </a:endParaRPr>
          </a:p>
          <a:p>
            <a:pPr marL="457200" indent="-457200" algn="just">
              <a:buFontTx/>
              <a:buChar char="-"/>
            </a:pP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0920A-7207-404D-8950-EE3084432B8B}"/>
              </a:ext>
            </a:extLst>
          </p:cNvPr>
          <p:cNvSpPr txBox="1"/>
          <p:nvPr/>
        </p:nvSpPr>
        <p:spPr>
          <a:xfrm>
            <a:off x="4494556" y="5894761"/>
            <a:ext cx="3126367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Improvement in accuracy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1CA85-43B8-0340-AAAC-9D8DA2FDB4FA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FECA8F-9000-314C-B74E-333F35609856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4F092-B3B1-074E-93C7-A3ACF3B3E1D1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A74A44-8DE5-D34D-996B-7B1289B6DF46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509D1-589B-9B4A-BD40-A4939444AC2E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C2327E1A-0B6A-F143-93AE-7F605D0C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1703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D2D1A-6AD6-124F-83A6-471D0EABC670}"/>
              </a:ext>
            </a:extLst>
          </p:cNvPr>
          <p:cNvSpPr txBox="1"/>
          <p:nvPr/>
        </p:nvSpPr>
        <p:spPr>
          <a:xfrm>
            <a:off x="1816255" y="1318895"/>
            <a:ext cx="8276989" cy="400110"/>
          </a:xfrm>
          <a:prstGeom prst="rect">
            <a:avLst/>
          </a:prstGeom>
          <a:noFill/>
          <a:ln w="158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Goal: Investigate the changes in BCFAs and their optical properties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D8F523-564B-6943-A129-3619B76A14B8}"/>
              </a:ext>
            </a:extLst>
          </p:cNvPr>
          <p:cNvSpPr/>
          <p:nvPr/>
        </p:nvSpPr>
        <p:spPr>
          <a:xfrm>
            <a:off x="4339578" y="220136"/>
            <a:ext cx="47887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endParaRPr lang="en-US" sz="2800" b="1" u="sng">
              <a:latin typeface="Avenir Light" panose="020B0402020203020204" pitchFamily="34" charset="77"/>
            </a:endParaRPr>
          </a:p>
          <a:p>
            <a:pPr lvl="1" algn="just"/>
            <a:r>
              <a:rPr lang="en-US" sz="2800" b="1" u="sng">
                <a:latin typeface="Avenir Light" panose="020B0402020203020204" pitchFamily="34" charset="77"/>
              </a:rPr>
              <a:t>Ph.D. Progress</a:t>
            </a:r>
          </a:p>
          <a:p>
            <a:pPr lvl="1" algn="just"/>
            <a:endParaRPr lang="en-US" sz="2800" b="1" u="sng">
              <a:latin typeface="Avenir Light" panose="020B040202020302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7D48A2-2315-224C-8FC1-9299238DE34B}"/>
              </a:ext>
            </a:extLst>
          </p:cNvPr>
          <p:cNvSpPr txBox="1"/>
          <p:nvPr/>
        </p:nvSpPr>
        <p:spPr>
          <a:xfrm>
            <a:off x="2817424" y="2182627"/>
            <a:ext cx="6198129" cy="40011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Obj.1 – Modelling &amp; parametrisation</a:t>
            </a:r>
            <a:endParaRPr lang="en-US" sz="2000" b="1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2A770D8-E25B-7943-AEB2-C9D6B4EB5537}"/>
              </a:ext>
            </a:extLst>
          </p:cNvPr>
          <p:cNvCxnSpPr>
            <a:endCxn id="24" idx="1"/>
          </p:cNvCxnSpPr>
          <p:nvPr/>
        </p:nvCxnSpPr>
        <p:spPr>
          <a:xfrm>
            <a:off x="1857058" y="1719005"/>
            <a:ext cx="960366" cy="663677"/>
          </a:xfrm>
          <a:prstGeom prst="bentConnector3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3027CC-D2B1-1245-918D-0AD848C3D2A6}"/>
              </a:ext>
            </a:extLst>
          </p:cNvPr>
          <p:cNvSpPr txBox="1"/>
          <p:nvPr/>
        </p:nvSpPr>
        <p:spPr>
          <a:xfrm>
            <a:off x="3519987" y="3781270"/>
            <a:ext cx="5528158" cy="40011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Obj.2 – Experimental validation</a:t>
            </a:r>
            <a:endParaRPr lang="en-US" sz="2000" b="1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27A4E09-F210-D44E-9173-052143257CEB}"/>
              </a:ext>
            </a:extLst>
          </p:cNvPr>
          <p:cNvCxnSpPr>
            <a:cxnSpLocks/>
            <a:endCxn id="27" idx="1"/>
          </p:cNvCxnSpPr>
          <p:nvPr/>
        </p:nvCxnSpPr>
        <p:spPr>
          <a:xfrm rot="16200000" flipH="1">
            <a:off x="2507351" y="2968689"/>
            <a:ext cx="1398588" cy="626683"/>
          </a:xfrm>
          <a:prstGeom prst="bentConnector2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1F45399-32E6-B749-8247-14CB4585CC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37689" y="4567332"/>
            <a:ext cx="1398588" cy="626683"/>
          </a:xfrm>
          <a:prstGeom prst="bentConnector2">
            <a:avLst/>
          </a:prstGeom>
          <a:ln w="158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3CAC48-9C95-244F-91DB-0E56C2CCA5B6}"/>
              </a:ext>
            </a:extLst>
          </p:cNvPr>
          <p:cNvSpPr txBox="1"/>
          <p:nvPr/>
        </p:nvSpPr>
        <p:spPr>
          <a:xfrm>
            <a:off x="4250325" y="5379913"/>
            <a:ext cx="5528158" cy="40011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Obj.3 – Optimized experiments</a:t>
            </a:r>
            <a:endParaRPr lang="en-US" sz="2000" b="1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5A7637-5C86-F34F-A84D-BD3E9E449035}"/>
              </a:ext>
            </a:extLst>
          </p:cNvPr>
          <p:cNvSpPr/>
          <p:nvPr/>
        </p:nvSpPr>
        <p:spPr>
          <a:xfrm>
            <a:off x="2770776" y="2720338"/>
            <a:ext cx="89906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FontTx/>
              <a:buChar char="-"/>
            </a:pPr>
            <a:r>
              <a:rPr lang="en-US">
                <a:latin typeface="Avenir Book" panose="02000503020000020003" pitchFamily="2" charset="0"/>
              </a:rPr>
              <a:t>Status </a:t>
            </a:r>
            <a:r>
              <a:rPr lang="en-US" i="1">
                <a:latin typeface="Avenir Book" panose="02000503020000020003" pitchFamily="2" charset="0"/>
              </a:rPr>
              <a:t>: Completed</a:t>
            </a:r>
          </a:p>
          <a:p>
            <a:pPr marL="800100" lvl="1" indent="-342900" algn="just">
              <a:buFontTx/>
              <a:buChar char="-"/>
            </a:pPr>
            <a:endParaRPr lang="en-US">
              <a:latin typeface="Avenir Book" panose="02000503020000020003" pitchFamily="2" charset="0"/>
            </a:endParaRPr>
          </a:p>
          <a:p>
            <a:pPr marL="800100" lvl="1" indent="-342900" algn="just">
              <a:buFontTx/>
              <a:buChar char="-"/>
            </a:pPr>
            <a:r>
              <a:rPr lang="en-US" i="1">
                <a:latin typeface="Avenir Book" panose="02000503020000020003" pitchFamily="2" charset="0"/>
              </a:rPr>
              <a:t>Paper submitted in ACP</a:t>
            </a:r>
          </a:p>
        </p:txBody>
      </p:sp>
      <p:pic>
        <p:nvPicPr>
          <p:cNvPr id="19" name="Graphic 18" descr="Tick">
            <a:extLst>
              <a:ext uri="{FF2B5EF4-FFF2-40B4-BE49-F238E27FC236}">
                <a16:creationId xmlns:a16="http://schemas.microsoft.com/office/drawing/2014/main" id="{39F4904A-2963-D841-A7EF-742002BE7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9409" y="2154082"/>
            <a:ext cx="457200" cy="457200"/>
          </a:xfrm>
          <a:prstGeom prst="rect">
            <a:avLst/>
          </a:prstGeom>
        </p:spPr>
      </p:pic>
      <p:pic>
        <p:nvPicPr>
          <p:cNvPr id="20" name="Graphic 19" descr="Tick">
            <a:extLst>
              <a:ext uri="{FF2B5EF4-FFF2-40B4-BE49-F238E27FC236}">
                <a16:creationId xmlns:a16="http://schemas.microsoft.com/office/drawing/2014/main" id="{291C0834-9F73-604F-9ABE-36E255EAC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0482" y="2184443"/>
            <a:ext cx="457200" cy="457200"/>
          </a:xfrm>
          <a:prstGeom prst="rect">
            <a:avLst/>
          </a:prstGeom>
        </p:spPr>
      </p:pic>
      <p:pic>
        <p:nvPicPr>
          <p:cNvPr id="21" name="Graphic 20" descr="Tick">
            <a:extLst>
              <a:ext uri="{FF2B5EF4-FFF2-40B4-BE49-F238E27FC236}">
                <a16:creationId xmlns:a16="http://schemas.microsoft.com/office/drawing/2014/main" id="{D54B3344-491D-B348-8703-68750FDE7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1556" y="2184443"/>
            <a:ext cx="457200" cy="457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A061E2B-5D73-1644-BBE4-64F80E34FF12}"/>
              </a:ext>
            </a:extLst>
          </p:cNvPr>
          <p:cNvSpPr/>
          <p:nvPr/>
        </p:nvSpPr>
        <p:spPr>
          <a:xfrm>
            <a:off x="3252118" y="4300718"/>
            <a:ext cx="8053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FontTx/>
              <a:buChar char="-"/>
            </a:pPr>
            <a:r>
              <a:rPr lang="en-US">
                <a:latin typeface="Avenir Book" panose="02000503020000020003" pitchFamily="2" charset="0"/>
              </a:rPr>
              <a:t>Status : </a:t>
            </a:r>
            <a:r>
              <a:rPr lang="en-US" i="1">
                <a:latin typeface="Avenir Book" panose="02000503020000020003" pitchFamily="2" charset="0"/>
              </a:rPr>
              <a:t>Further analysis of results </a:t>
            </a:r>
          </a:p>
          <a:p>
            <a:pPr marL="800100" lvl="1" indent="-342900" algn="just">
              <a:buFontTx/>
              <a:buChar char="-"/>
            </a:pPr>
            <a:endParaRPr lang="en-US">
              <a:latin typeface="Avenir Book" panose="02000503020000020003" pitchFamily="2" charset="0"/>
            </a:endParaRPr>
          </a:p>
          <a:p>
            <a:pPr marL="800100" lvl="1" indent="-342900" algn="just">
              <a:buFontTx/>
              <a:buChar char="-"/>
            </a:pPr>
            <a:r>
              <a:rPr lang="en-US" i="1">
                <a:latin typeface="Avenir Book" panose="02000503020000020003" pitchFamily="2" charset="0"/>
              </a:rPr>
              <a:t>Romshoo et al. 2020, EAC poster (First winner, BPA 2020).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828E19-0484-B84D-8C3F-38B2174A8118}"/>
              </a:ext>
            </a:extLst>
          </p:cNvPr>
          <p:cNvSpPr/>
          <p:nvPr/>
        </p:nvSpPr>
        <p:spPr>
          <a:xfrm>
            <a:off x="4278595" y="5887489"/>
            <a:ext cx="5934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latin typeface="Avenir Book" panose="02000503020000020003" pitchFamily="2" charset="0"/>
              </a:rPr>
              <a:t>Status : </a:t>
            </a:r>
            <a:r>
              <a:rPr lang="en-US" i="1">
                <a:latin typeface="Avenir Book" panose="02000503020000020003" pitchFamily="2" charset="0"/>
              </a:rPr>
              <a:t>Experiment to be conducted by mid of 2021.</a:t>
            </a:r>
          </a:p>
          <a:p>
            <a:endParaRPr lang="en-US" i="1"/>
          </a:p>
        </p:txBody>
      </p:sp>
      <p:pic>
        <p:nvPicPr>
          <p:cNvPr id="28" name="Graphic 27" descr="Tick">
            <a:extLst>
              <a:ext uri="{FF2B5EF4-FFF2-40B4-BE49-F238E27FC236}">
                <a16:creationId xmlns:a16="http://schemas.microsoft.com/office/drawing/2014/main" id="{0FA6E10B-2F21-8F44-B4D2-5C305CE57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9409" y="3781270"/>
            <a:ext cx="457200" cy="457200"/>
          </a:xfrm>
          <a:prstGeom prst="rect">
            <a:avLst/>
          </a:prstGeom>
        </p:spPr>
      </p:pic>
      <p:pic>
        <p:nvPicPr>
          <p:cNvPr id="29" name="Graphic 28" descr="Tick">
            <a:extLst>
              <a:ext uri="{FF2B5EF4-FFF2-40B4-BE49-F238E27FC236}">
                <a16:creationId xmlns:a16="http://schemas.microsoft.com/office/drawing/2014/main" id="{F7989C35-A78C-534B-8A4F-8A18EC58A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7217" y="3781270"/>
            <a:ext cx="457200" cy="457200"/>
          </a:xfrm>
          <a:prstGeom prst="rect">
            <a:avLst/>
          </a:prstGeom>
        </p:spPr>
      </p:pic>
      <p:pic>
        <p:nvPicPr>
          <p:cNvPr id="32" name="Graphic 31" descr="Tick">
            <a:extLst>
              <a:ext uri="{FF2B5EF4-FFF2-40B4-BE49-F238E27FC236}">
                <a16:creationId xmlns:a16="http://schemas.microsoft.com/office/drawing/2014/main" id="{056DD6D4-D34E-784D-B586-0874E61CA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0513" y="5274424"/>
            <a:ext cx="457200" cy="457200"/>
          </a:xfrm>
          <a:prstGeom prst="rect">
            <a:avLst/>
          </a:prstGeom>
        </p:spPr>
      </p:pic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8AB3C6E7-4C1A-5847-92F3-E564CD23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B501C4-D8AF-6C40-AEAB-C09055753748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F0F17A-749A-C74B-80D1-275F2D5B582E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DA00F3-D88B-764A-BE29-A53B3DEBA08B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F6FCC1-C2E8-384A-9908-E7135EFE6E96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BB1488-7935-5B41-9D0E-5D275D7B5206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503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3D8F523-564B-6943-A129-3619B76A14B8}"/>
              </a:ext>
            </a:extLst>
          </p:cNvPr>
          <p:cNvSpPr/>
          <p:nvPr/>
        </p:nvSpPr>
        <p:spPr>
          <a:xfrm>
            <a:off x="3414918" y="1944547"/>
            <a:ext cx="53621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endParaRPr lang="en-US" sz="5400" b="1" u="sng">
              <a:latin typeface="Avenir Light" panose="020B0402020203020204" pitchFamily="34" charset="77"/>
            </a:endParaRPr>
          </a:p>
          <a:p>
            <a:pPr lvl="1" algn="just"/>
            <a:r>
              <a:rPr lang="en-US" sz="5400" b="1" u="sng">
                <a:latin typeface="Avenir Light" panose="020B0402020203020204" pitchFamily="34" charset="77"/>
              </a:rPr>
              <a:t>Thank you!  </a:t>
            </a:r>
            <a:r>
              <a:rPr lang="en-US" sz="5400" b="1" u="sng">
                <a:latin typeface="Avenir Light" panose="020B0402020203020204" pitchFamily="34" charset="77"/>
                <a:sym typeface="Wingdings" pitchFamily="2" charset="2"/>
              </a:rPr>
              <a:t></a:t>
            </a:r>
            <a:endParaRPr lang="en-US" sz="5400" b="1" u="sng">
              <a:latin typeface="Avenir Light" panose="020B0402020203020204" pitchFamily="34" charset="77"/>
            </a:endParaRPr>
          </a:p>
          <a:p>
            <a:pPr lvl="1" algn="just"/>
            <a:endParaRPr lang="en-US" sz="5400" b="1" u="sng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6390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0220C-9BC7-F046-90A5-A453825CD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5723147"/>
            <a:ext cx="1368152" cy="86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99DC0-1CDB-F243-8AD9-2C74E119A4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/>
          <a:stretch/>
        </p:blipFill>
        <p:spPr>
          <a:xfrm>
            <a:off x="9552384" y="5587133"/>
            <a:ext cx="2232248" cy="973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4B4DA-6076-A440-8122-5A0677CA90F9}"/>
              </a:ext>
            </a:extLst>
          </p:cNvPr>
          <p:cNvSpPr txBox="1"/>
          <p:nvPr/>
        </p:nvSpPr>
        <p:spPr>
          <a:xfrm>
            <a:off x="551384" y="2429765"/>
            <a:ext cx="110892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>
              <a:defRPr/>
            </a:pP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Contents</a:t>
            </a:r>
          </a:p>
          <a:p>
            <a:pPr marL="4171950" lvl="8" indent="-514350">
              <a:lnSpc>
                <a:spcPct val="150000"/>
              </a:lnSpc>
              <a:buFont typeface="Wingdings" pitchFamily="2" charset="2"/>
              <a:buChar char="v"/>
              <a:defRPr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</a:rPr>
              <a:t>Background</a:t>
            </a:r>
          </a:p>
          <a:p>
            <a:pPr marL="4171950" lvl="8" indent="-514350">
              <a:lnSpc>
                <a:spcPct val="150000"/>
              </a:lnSpc>
              <a:buFont typeface="Wingdings" pitchFamily="2" charset="2"/>
              <a:buChar char="v"/>
              <a:defRPr/>
            </a:pPr>
            <a:r>
              <a:rPr kumimoji="0" lang="en-US" sz="2400" i="0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Modelling and parametrization</a:t>
            </a:r>
          </a:p>
          <a:p>
            <a:pPr marL="4171950" lvl="8" indent="-514350">
              <a:lnSpc>
                <a:spcPct val="150000"/>
              </a:lnSpc>
              <a:buFont typeface="Wingdings" pitchFamily="2" charset="2"/>
              <a:buChar char="v"/>
              <a:defRPr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</a:rPr>
              <a:t>Experimental validation</a:t>
            </a:r>
          </a:p>
          <a:p>
            <a:pPr marL="4171950" lvl="8" indent="-514350">
              <a:lnSpc>
                <a:spcPct val="150000"/>
              </a:lnSpc>
              <a:buFont typeface="Wingdings" pitchFamily="2" charset="2"/>
              <a:buChar char="v"/>
              <a:defRPr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venir Light" panose="020B0402020203020204" pitchFamily="34" charset="77"/>
              </a:rPr>
              <a:t>Summary</a:t>
            </a:r>
          </a:p>
          <a:p>
            <a:pPr marL="4171950" lvl="8" indent="-514350">
              <a:lnSpc>
                <a:spcPct val="150000"/>
              </a:lnSpc>
              <a:buFont typeface="Wingdings" pitchFamily="2" charset="2"/>
              <a:buChar char="v"/>
              <a:defRPr/>
            </a:pPr>
            <a:r>
              <a:rPr kumimoji="0" lang="en-US" sz="2400" i="0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Outlook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3947DBD-E8C2-5341-8C08-1F244D10584E}"/>
              </a:ext>
            </a:extLst>
          </p:cNvPr>
          <p:cNvSpPr txBox="1">
            <a:spLocks/>
          </p:cNvSpPr>
          <p:nvPr/>
        </p:nvSpPr>
        <p:spPr>
          <a:xfrm>
            <a:off x="908535" y="1208704"/>
            <a:ext cx="10374930" cy="8640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Optical properties of coated black carbon aggregates with changing size, morphology, and composition</a:t>
            </a:r>
            <a:endParaRPr kumimoji="0" lang="en-IN" sz="32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9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46860FF-F4DD-4C4E-8573-5EB7BA594C02}"/>
              </a:ext>
            </a:extLst>
          </p:cNvPr>
          <p:cNvSpPr txBox="1">
            <a:spLocks/>
          </p:cNvSpPr>
          <p:nvPr/>
        </p:nvSpPr>
        <p:spPr>
          <a:xfrm>
            <a:off x="1836088" y="457144"/>
            <a:ext cx="71809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Times New Roman" panose="02020603050405020304" pitchFamily="18" charset="0"/>
              </a:rPr>
              <a:t>Black Carbon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 panose="02000503020000020003" pitchFamily="2" charset="0"/>
                <a:ea typeface="+mj-ea"/>
                <a:cs typeface="Times New Roman" panose="02020603050405020304" pitchFamily="18" charset="0"/>
              </a:rPr>
              <a:t>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F01EA-056A-0E4D-89D1-4C239DBE5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6"/>
          <a:stretch/>
        </p:blipFill>
        <p:spPr>
          <a:xfrm>
            <a:off x="6874713" y="1382909"/>
            <a:ext cx="4859529" cy="4828422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4D2AE84-5B15-F94F-B09C-9EF7E158E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78458" y="1933237"/>
            <a:ext cx="2896255" cy="3319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056F34-D7B0-484E-8A0E-7AF1CCDB3875}"/>
              </a:ext>
            </a:extLst>
          </p:cNvPr>
          <p:cNvSpPr txBox="1"/>
          <p:nvPr/>
        </p:nvSpPr>
        <p:spPr>
          <a:xfrm>
            <a:off x="5749212" y="524474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Lie et al., 2008.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FA5D3-0565-9B44-B4DF-A0EF0602E73A}"/>
              </a:ext>
            </a:extLst>
          </p:cNvPr>
          <p:cNvSpPr txBox="1"/>
          <p:nvPr/>
        </p:nvSpPr>
        <p:spPr>
          <a:xfrm>
            <a:off x="10769884" y="605550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Google.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F1880-33D7-CC40-85C2-3C064DBF19AE}"/>
              </a:ext>
            </a:extLst>
          </p:cNvPr>
          <p:cNvSpPr txBox="1"/>
          <p:nvPr/>
        </p:nvSpPr>
        <p:spPr>
          <a:xfrm>
            <a:off x="508656" y="1933237"/>
            <a:ext cx="35009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System Font Regular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Times New Roman" panose="02020603050405020304" pitchFamily="18" charset="0"/>
              </a:rPr>
              <a:t>Black Carbon (BC) belongs to the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Times New Roman" panose="02020603050405020304" pitchFamily="18" charset="0"/>
              </a:rPr>
              <a:t>fine particulate matter.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System Font Regular"/>
              <a:buChar char="-"/>
              <a:tabLst/>
              <a:defRPr/>
            </a:pPr>
            <a:endParaRPr lang="en-US" sz="2400" b="1">
              <a:solidFill>
                <a:prstClr val="black"/>
              </a:solidFill>
              <a:latin typeface="Avenir Light" panose="020B0402020203020204" pitchFamily="34" charset="77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System Font Regular"/>
              <a:buChar char="-"/>
              <a:tabLst/>
              <a:defRPr/>
            </a:pPr>
            <a:endParaRPr lang="en-US" sz="2400" b="1">
              <a:solidFill>
                <a:prstClr val="black"/>
              </a:solidFill>
              <a:latin typeface="Avenir Light" panose="020B0402020203020204" pitchFamily="34" charset="77"/>
              <a:cs typeface="Times New Roman" panose="02020603050405020304" pitchFamily="18" charset="0"/>
            </a:endParaRPr>
          </a:p>
          <a:p>
            <a:pPr marL="457200" indent="-457200">
              <a:buSzPct val="150000"/>
              <a:buFont typeface="System Font Regular"/>
              <a:buChar char="-"/>
              <a:defRPr/>
            </a:pPr>
            <a:r>
              <a:rPr lang="en-US" sz="2400">
                <a:solidFill>
                  <a:prstClr val="black"/>
                </a:solidFill>
                <a:latin typeface="Avenir Light" panose="020B0402020203020204" pitchFamily="34" charset="77"/>
                <a:cs typeface="Times New Roman" panose="02020603050405020304" pitchFamily="18" charset="0"/>
              </a:rPr>
              <a:t>These particles </a:t>
            </a:r>
            <a:r>
              <a:rPr lang="en-US" sz="2400" b="1">
                <a:solidFill>
                  <a:prstClr val="black"/>
                </a:solidFill>
                <a:latin typeface="Avenir Light" panose="020B0402020203020204" pitchFamily="34" charset="77"/>
                <a:cs typeface="Times New Roman" panose="02020603050405020304" pitchFamily="18" charset="0"/>
              </a:rPr>
              <a:t>strongly absorb</a:t>
            </a:r>
            <a:r>
              <a:rPr lang="en-US" sz="2400">
                <a:solidFill>
                  <a:prstClr val="black"/>
                </a:solidFill>
                <a:latin typeface="Avenir Light" panose="020B0402020203020204" pitchFamily="34" charset="77"/>
                <a:cs typeface="Times New Roman" panose="02020603050405020304" pitchFamily="18" charset="0"/>
              </a:rPr>
              <a:t> solar radition.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System Font Regular"/>
              <a:buChar char="-"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06743C-C238-E449-8A1B-1365AAC4F6AD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BADDFC-0933-8C45-887C-97C168471CB5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DC4AF-D478-3B4C-B8EE-3235C015F3AB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A82C7-43A6-B84F-9D77-40C48C9A9ED0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B4BD7-F2C9-B640-8AFE-FCA5CB6FC63B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662AEE14-0592-4844-B17C-DF9E8DA2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785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5C50432-C27A-7C4C-9C8C-9588B4499ABD}"/>
              </a:ext>
            </a:extLst>
          </p:cNvPr>
          <p:cNvSpPr/>
          <p:nvPr/>
        </p:nvSpPr>
        <p:spPr>
          <a:xfrm>
            <a:off x="-156843" y="2890086"/>
            <a:ext cx="60770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         Black Carbon Fractal Aggregates (BCFAs)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8FB6066-15E1-E243-A99B-4E9C0A015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76" t="823"/>
          <a:stretch/>
        </p:blipFill>
        <p:spPr>
          <a:xfrm flipH="1">
            <a:off x="7746556" y="433380"/>
            <a:ext cx="4054807" cy="5876258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1914126C-D85A-4F4B-ADA3-0E0B406815A6}"/>
              </a:ext>
            </a:extLst>
          </p:cNvPr>
          <p:cNvSpPr/>
          <p:nvPr/>
        </p:nvSpPr>
        <p:spPr>
          <a:xfrm>
            <a:off x="10092511" y="1805890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B25CF0-C80E-814A-8290-25C65A0ACDE2}"/>
              </a:ext>
            </a:extLst>
          </p:cNvPr>
          <p:cNvSpPr/>
          <p:nvPr/>
        </p:nvSpPr>
        <p:spPr>
          <a:xfrm>
            <a:off x="9786869" y="1685947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C623EFF-62F2-1E4B-BF26-51FFFC157062}"/>
              </a:ext>
            </a:extLst>
          </p:cNvPr>
          <p:cNvSpPr/>
          <p:nvPr/>
        </p:nvSpPr>
        <p:spPr>
          <a:xfrm>
            <a:off x="10528116" y="1716162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951019-768B-9841-A497-3F975F90D8AE}"/>
              </a:ext>
            </a:extLst>
          </p:cNvPr>
          <p:cNvSpPr/>
          <p:nvPr/>
        </p:nvSpPr>
        <p:spPr>
          <a:xfrm>
            <a:off x="10832027" y="1898649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9575C3E-6D49-7147-BBF5-7A631278E54E}"/>
              </a:ext>
            </a:extLst>
          </p:cNvPr>
          <p:cNvSpPr/>
          <p:nvPr/>
        </p:nvSpPr>
        <p:spPr>
          <a:xfrm>
            <a:off x="11094665" y="3031920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9364436-6B3A-4340-A770-C03685416AB6}"/>
              </a:ext>
            </a:extLst>
          </p:cNvPr>
          <p:cNvSpPr/>
          <p:nvPr/>
        </p:nvSpPr>
        <p:spPr>
          <a:xfrm>
            <a:off x="11530270" y="2942192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31F0A87-809D-C640-BAF7-1947C61C9E8E}"/>
              </a:ext>
            </a:extLst>
          </p:cNvPr>
          <p:cNvSpPr/>
          <p:nvPr/>
        </p:nvSpPr>
        <p:spPr>
          <a:xfrm>
            <a:off x="11185230" y="1805890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9E411FF-B76A-E34F-93DF-ED9F2C3A51CF}"/>
              </a:ext>
            </a:extLst>
          </p:cNvPr>
          <p:cNvSpPr/>
          <p:nvPr/>
        </p:nvSpPr>
        <p:spPr>
          <a:xfrm>
            <a:off x="11620835" y="1716162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DB4C1F-A3C2-9D4E-87E6-05FB85D6D0CB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9157171" y="2463941"/>
            <a:ext cx="1633583" cy="4782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9EEB84-FB73-7840-B132-380CB8F080EE}"/>
              </a:ext>
            </a:extLst>
          </p:cNvPr>
          <p:cNvCxnSpPr>
            <a:cxnSpLocks/>
            <a:endCxn id="67" idx="4"/>
          </p:cNvCxnSpPr>
          <p:nvPr/>
        </p:nvCxnSpPr>
        <p:spPr>
          <a:xfrm flipV="1">
            <a:off x="8555474" y="3062135"/>
            <a:ext cx="2235280" cy="9310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F513C033-20A3-0D4D-8062-A2A33A121079}"/>
              </a:ext>
            </a:extLst>
          </p:cNvPr>
          <p:cNvSpPr/>
          <p:nvPr/>
        </p:nvSpPr>
        <p:spPr>
          <a:xfrm>
            <a:off x="10728954" y="2942192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31CE7D-081C-9746-8C19-983BC35117A8}"/>
              </a:ext>
            </a:extLst>
          </p:cNvPr>
          <p:cNvSpPr/>
          <p:nvPr/>
        </p:nvSpPr>
        <p:spPr>
          <a:xfrm>
            <a:off x="45006" y="1563036"/>
            <a:ext cx="60770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BC particles consist of agglomerates made up of numerous primary particles  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6DA165-C2A2-BD48-A9FC-9A94F7F1488D}"/>
              </a:ext>
            </a:extLst>
          </p:cNvPr>
          <p:cNvCxnSpPr>
            <a:cxnSpLocks/>
          </p:cNvCxnSpPr>
          <p:nvPr/>
        </p:nvCxnSpPr>
        <p:spPr>
          <a:xfrm>
            <a:off x="3273724" y="2238853"/>
            <a:ext cx="0" cy="53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9ED526-B750-D44B-A1AC-F7BDEB4AA026}"/>
              </a:ext>
            </a:extLst>
          </p:cNvPr>
          <p:cNvCxnSpPr>
            <a:cxnSpLocks/>
          </p:cNvCxnSpPr>
          <p:nvPr/>
        </p:nvCxnSpPr>
        <p:spPr>
          <a:xfrm>
            <a:off x="3273724" y="3390697"/>
            <a:ext cx="0" cy="53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6AD8AB6-FBCC-1440-A86D-76F759FD84C4}"/>
              </a:ext>
            </a:extLst>
          </p:cNvPr>
          <p:cNvSpPr/>
          <p:nvPr/>
        </p:nvSpPr>
        <p:spPr>
          <a:xfrm>
            <a:off x="51409" y="3698233"/>
            <a:ext cx="634185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BCFAs undergo various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modifications in shape, size and composition </a:t>
            </a: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after emission by: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2000">
              <a:solidFill>
                <a:prstClr val="black"/>
              </a:solidFill>
              <a:latin typeface="Avenir Light" panose="020B0402020203020204" pitchFamily="34" charset="77"/>
            </a:endParaRPr>
          </a:p>
          <a:p>
            <a:pPr marL="1257300" lvl="2" indent="-342900" algn="just">
              <a:buFontTx/>
              <a:buChar char="-"/>
            </a:pPr>
            <a:r>
              <a:rPr lang="en-US" sz="2000">
                <a:solidFill>
                  <a:prstClr val="black"/>
                </a:solidFill>
                <a:latin typeface="Avenir Light" panose="020B0402020203020204" pitchFamily="34" charset="77"/>
              </a:rPr>
              <a:t>Condensation of water vapour </a:t>
            </a:r>
          </a:p>
          <a:p>
            <a:pPr marL="1257300" lvl="2" indent="-342900" algn="just">
              <a:buFontTx/>
              <a:buChar char="-"/>
            </a:pPr>
            <a:r>
              <a:rPr lang="en-US" sz="2000">
                <a:solidFill>
                  <a:prstClr val="black"/>
                </a:solidFill>
                <a:latin typeface="Avenir Light" panose="020B0402020203020204" pitchFamily="34" charset="77"/>
              </a:rPr>
              <a:t>Coating of organics</a:t>
            </a:r>
          </a:p>
          <a:p>
            <a:pPr marL="1257300" lvl="2" indent="-342900" algn="just">
              <a:buFontTx/>
              <a:buChar char="-"/>
            </a:pPr>
            <a:r>
              <a:rPr lang="en-US" sz="2000">
                <a:solidFill>
                  <a:prstClr val="black"/>
                </a:solidFill>
                <a:latin typeface="Avenir Light" panose="020B0402020203020204" pitchFamily="34" charset="77"/>
              </a:rPr>
              <a:t>Aggregation process</a:t>
            </a:r>
            <a:endParaRPr kumimoji="0" lang="en-US" sz="20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6A54284E-40F2-C64A-9D49-2D720C5AF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02" t="15777" r="25126" b="13488"/>
          <a:stretch/>
        </p:blipFill>
        <p:spPr>
          <a:xfrm>
            <a:off x="6705193" y="1865861"/>
            <a:ext cx="2248160" cy="1759077"/>
          </a:xfrm>
          <a:prstGeom prst="rect">
            <a:avLst/>
          </a:prstGeom>
        </p:spPr>
      </p:pic>
      <p:pic>
        <p:nvPicPr>
          <p:cNvPr id="38" name="Graphic 37" descr="Magnifying glass">
            <a:extLst>
              <a:ext uri="{FF2B5EF4-FFF2-40B4-BE49-F238E27FC236}">
                <a16:creationId xmlns:a16="http://schemas.microsoft.com/office/drawing/2014/main" id="{CC17B933-A656-3A49-B601-995BD907B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521477">
            <a:off x="5146095" y="909001"/>
            <a:ext cx="5040000" cy="50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F8E315-3586-9940-9488-BCDB3504DA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49" b="97115" l="10000" r="90000">
                        <a14:foregroundMark x1="55200" y1="5769" x2="55200" y2="5769"/>
                        <a14:foregroundMark x1="22200" y1="59936" x2="22200" y2="59936"/>
                        <a14:foregroundMark x1="23200" y1="49679" x2="23200" y2="49679"/>
                        <a14:foregroundMark x1="25800" y1="45192" x2="25800" y2="45192"/>
                        <a14:foregroundMark x1="25800" y1="45192" x2="25800" y2="45192"/>
                        <a14:foregroundMark x1="34200" y1="50000" x2="22400" y2="44551"/>
                        <a14:foregroundMark x1="22400" y1="44551" x2="23600" y2="54167"/>
                        <a14:foregroundMark x1="23600" y1="54167" x2="25000" y2="56731"/>
                        <a14:foregroundMark x1="41400" y1="91667" x2="41400" y2="91667"/>
                        <a14:foregroundMark x1="37000" y1="97115" x2="37000" y2="971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457846" y="3032511"/>
            <a:ext cx="435880" cy="2719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9E734E-EACE-BF47-A6D7-B71955962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49" b="97115" l="10000" r="90000">
                        <a14:foregroundMark x1="55200" y1="5769" x2="55200" y2="5769"/>
                        <a14:foregroundMark x1="22200" y1="59936" x2="22200" y2="59936"/>
                        <a14:foregroundMark x1="23200" y1="49679" x2="23200" y2="49679"/>
                        <a14:foregroundMark x1="25800" y1="45192" x2="25800" y2="45192"/>
                        <a14:foregroundMark x1="25800" y1="45192" x2="25800" y2="45192"/>
                        <a14:foregroundMark x1="34200" y1="50000" x2="22400" y2="44551"/>
                        <a14:foregroundMark x1="22400" y1="44551" x2="23600" y2="54167"/>
                        <a14:foregroundMark x1="23600" y1="54167" x2="25000" y2="56731"/>
                        <a14:foregroundMark x1="41400" y1="91667" x2="41400" y2="91667"/>
                        <a14:foregroundMark x1="37000" y1="97115" x2="37000" y2="971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92141" y="1604231"/>
            <a:ext cx="435880" cy="2719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F04A58-E40B-354D-AF8C-924A413003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49" b="97115" l="10000" r="90000">
                        <a14:foregroundMark x1="55200" y1="5769" x2="55200" y2="5769"/>
                        <a14:foregroundMark x1="22200" y1="59936" x2="22200" y2="59936"/>
                        <a14:foregroundMark x1="23200" y1="49679" x2="23200" y2="49679"/>
                        <a14:foregroundMark x1="25800" y1="45192" x2="25800" y2="45192"/>
                        <a14:foregroundMark x1="25800" y1="45192" x2="25800" y2="45192"/>
                        <a14:foregroundMark x1="34200" y1="50000" x2="22400" y2="44551"/>
                        <a14:foregroundMark x1="22400" y1="44551" x2="23600" y2="54167"/>
                        <a14:foregroundMark x1="23600" y1="54167" x2="25000" y2="56731"/>
                        <a14:foregroundMark x1="41400" y1="91667" x2="41400" y2="91667"/>
                        <a14:foregroundMark x1="37000" y1="97115" x2="37000" y2="971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24272" y="3304500"/>
            <a:ext cx="435880" cy="27198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D69F992-19DC-5B40-A7D9-2BCB30B12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5047" y="1553021"/>
            <a:ext cx="317058" cy="36711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5CE373E-C3C6-DC45-975A-BB3CB8086C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84081" y="2534819"/>
            <a:ext cx="317058" cy="36711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7E1290D-4286-1649-BEC5-841500B1B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0725" y="3474273"/>
            <a:ext cx="317058" cy="36711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872211-4A98-7C46-848D-68F80F550602}"/>
              </a:ext>
            </a:extLst>
          </p:cNvPr>
          <p:cNvCxnSpPr>
            <a:cxnSpLocks/>
          </p:cNvCxnSpPr>
          <p:nvPr/>
        </p:nvCxnSpPr>
        <p:spPr>
          <a:xfrm>
            <a:off x="8701580" y="3207998"/>
            <a:ext cx="814957" cy="250139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D8E3F8-5321-EA4A-9E95-211B25EF42D4}"/>
              </a:ext>
            </a:extLst>
          </p:cNvPr>
          <p:cNvCxnSpPr>
            <a:cxnSpLocks/>
          </p:cNvCxnSpPr>
          <p:nvPr/>
        </p:nvCxnSpPr>
        <p:spPr>
          <a:xfrm>
            <a:off x="8005374" y="3738144"/>
            <a:ext cx="452472" cy="152445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7E5CBBF-2498-2045-A1F9-4E0B16262C11}"/>
              </a:ext>
            </a:extLst>
          </p:cNvPr>
          <p:cNvSpPr txBox="1"/>
          <p:nvPr/>
        </p:nvSpPr>
        <p:spPr>
          <a:xfrm>
            <a:off x="8861330" y="5809471"/>
            <a:ext cx="149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Water vapor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912B63-4CD5-D244-A45E-07E68DA923BB}"/>
              </a:ext>
            </a:extLst>
          </p:cNvPr>
          <p:cNvSpPr txBox="1"/>
          <p:nvPr/>
        </p:nvSpPr>
        <p:spPr>
          <a:xfrm>
            <a:off x="7989563" y="5333847"/>
            <a:ext cx="149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Organics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55AE538F-EA8D-4345-8E3D-70BAB82C2ED2}"/>
              </a:ext>
            </a:extLst>
          </p:cNvPr>
          <p:cNvSpPr txBox="1">
            <a:spLocks/>
          </p:cNvSpPr>
          <p:nvPr/>
        </p:nvSpPr>
        <p:spPr>
          <a:xfrm>
            <a:off x="2204250" y="404794"/>
            <a:ext cx="71809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j-ea"/>
                <a:cs typeface="Times New Roman" panose="02020603050405020304" pitchFamily="18" charset="0"/>
              </a:rPr>
              <a:t>At microscopic level…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271B13-8886-0645-BB36-8FB509E1D62F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80030-7483-4542-9961-A5380F2C9144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0FBC57-F593-9543-B131-AE75227EA067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FDADF-4B7D-B14F-A312-436D7E39E0F1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5BC1B3-7491-AD4C-B432-08C6918E5F76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E541E306-15AC-3B44-91BB-DF1281A4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21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ent Up Arrow 2">
            <a:extLst>
              <a:ext uri="{FF2B5EF4-FFF2-40B4-BE49-F238E27FC236}">
                <a16:creationId xmlns:a16="http://schemas.microsoft.com/office/drawing/2014/main" id="{CD92FB36-8C36-C843-8766-E05B1721B883}"/>
              </a:ext>
            </a:extLst>
          </p:cNvPr>
          <p:cNvSpPr/>
          <p:nvPr/>
        </p:nvSpPr>
        <p:spPr>
          <a:xfrm rot="5400000">
            <a:off x="2092479" y="1861449"/>
            <a:ext cx="485520" cy="1551401"/>
          </a:xfrm>
          <a:prstGeom prst="bentUpArrow">
            <a:avLst>
              <a:gd name="adj1" fmla="val 7212"/>
              <a:gd name="adj2" fmla="val 16742"/>
              <a:gd name="adj3" fmla="val 3389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EE59AA-06FF-0A4B-9E1A-B8045CD2CA6B}"/>
              </a:ext>
            </a:extLst>
          </p:cNvPr>
          <p:cNvSpPr txBox="1"/>
          <p:nvPr/>
        </p:nvSpPr>
        <p:spPr>
          <a:xfrm>
            <a:off x="3140359" y="2338984"/>
            <a:ext cx="2719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Influences BCFA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optical properties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EC5FBB8-E05B-3640-88B4-76C4ABDF1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76" t="823"/>
          <a:stretch/>
        </p:blipFill>
        <p:spPr>
          <a:xfrm flipH="1">
            <a:off x="7736485" y="490871"/>
            <a:ext cx="4054807" cy="587625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B76F595E-2A2C-8C40-9DC8-6289E9ED5B38}"/>
              </a:ext>
            </a:extLst>
          </p:cNvPr>
          <p:cNvSpPr/>
          <p:nvPr/>
        </p:nvSpPr>
        <p:spPr>
          <a:xfrm>
            <a:off x="10082440" y="1863381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F62B18-20AD-2740-A7B3-A62DB77B9C5C}"/>
              </a:ext>
            </a:extLst>
          </p:cNvPr>
          <p:cNvSpPr/>
          <p:nvPr/>
        </p:nvSpPr>
        <p:spPr>
          <a:xfrm>
            <a:off x="10518045" y="1773653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F1A94C0-B3A4-564A-9D64-87C1E144EC71}"/>
              </a:ext>
            </a:extLst>
          </p:cNvPr>
          <p:cNvSpPr/>
          <p:nvPr/>
        </p:nvSpPr>
        <p:spPr>
          <a:xfrm>
            <a:off x="10821956" y="1956140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FD931BE-E898-F04A-A8D2-DBB8BDEF960D}"/>
              </a:ext>
            </a:extLst>
          </p:cNvPr>
          <p:cNvSpPr/>
          <p:nvPr/>
        </p:nvSpPr>
        <p:spPr>
          <a:xfrm>
            <a:off x="11084594" y="3089411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D47F32E-04E7-E544-8D9B-FD8240686FDF}"/>
              </a:ext>
            </a:extLst>
          </p:cNvPr>
          <p:cNvSpPr/>
          <p:nvPr/>
        </p:nvSpPr>
        <p:spPr>
          <a:xfrm>
            <a:off x="11520199" y="2999683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53C1894-D9CE-764B-88E6-DFC67232EBB1}"/>
              </a:ext>
            </a:extLst>
          </p:cNvPr>
          <p:cNvSpPr/>
          <p:nvPr/>
        </p:nvSpPr>
        <p:spPr>
          <a:xfrm>
            <a:off x="11175159" y="1863381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77E44CD-DB2B-D545-91C9-FE981B355A2B}"/>
              </a:ext>
            </a:extLst>
          </p:cNvPr>
          <p:cNvSpPr/>
          <p:nvPr/>
        </p:nvSpPr>
        <p:spPr>
          <a:xfrm>
            <a:off x="11610764" y="1773653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70EF81B-8AD1-8440-B2C9-B4699E51A011}"/>
              </a:ext>
            </a:extLst>
          </p:cNvPr>
          <p:cNvSpPr/>
          <p:nvPr/>
        </p:nvSpPr>
        <p:spPr>
          <a:xfrm>
            <a:off x="10718883" y="2999683"/>
            <a:ext cx="123600" cy="11994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D3D618-ED70-7C41-BF21-37E1CCEA2ADC}"/>
              </a:ext>
            </a:extLst>
          </p:cNvPr>
          <p:cNvSpPr txBox="1"/>
          <p:nvPr/>
        </p:nvSpPr>
        <p:spPr>
          <a:xfrm>
            <a:off x="329658" y="1718308"/>
            <a:ext cx="2162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Modifications in BCFAs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4407C4-CB78-2D47-8996-3FF7A0EEE7D8}"/>
              </a:ext>
            </a:extLst>
          </p:cNvPr>
          <p:cNvSpPr txBox="1"/>
          <p:nvPr/>
        </p:nvSpPr>
        <p:spPr>
          <a:xfrm>
            <a:off x="6347090" y="1677265"/>
            <a:ext cx="2719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Radiative and microphysical properties of aersols and clouds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E5F41617-593A-B14A-9CA2-D850E8399916}"/>
              </a:ext>
            </a:extLst>
          </p:cNvPr>
          <p:cNvSpPr txBox="1">
            <a:spLocks/>
          </p:cNvSpPr>
          <p:nvPr/>
        </p:nvSpPr>
        <p:spPr>
          <a:xfrm>
            <a:off x="1786260" y="333289"/>
            <a:ext cx="71809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j-ea"/>
                <a:cs typeface="Times New Roman" panose="02020603050405020304" pitchFamily="18" charset="0"/>
              </a:rPr>
              <a:t>Consequence of modifications in BCFAs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DEF36A1-9C70-1044-BF68-9C323E352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444" y="1654652"/>
            <a:ext cx="471006" cy="26504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D89D6C3-19FF-3F42-84F4-929B033A6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982" y="1821036"/>
            <a:ext cx="471006" cy="26504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662BAFD-41AC-5B4F-A407-6C0DE1F1B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599" y="1701100"/>
            <a:ext cx="471006" cy="26504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29A42E3-9DC8-A741-B086-B0B8FBC6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225" y="1897523"/>
            <a:ext cx="471006" cy="26504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590D4CA-1766-1249-8733-A673FDD2B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75" b="-6480"/>
          <a:stretch/>
        </p:blipFill>
        <p:spPr>
          <a:xfrm>
            <a:off x="11404990" y="1698220"/>
            <a:ext cx="393407" cy="28222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42EF552-0A26-F648-B06C-334DD27ED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742" y="2901239"/>
            <a:ext cx="471006" cy="26504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DD17CE6-621A-9245-9BD8-E01792B4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521" y="3018488"/>
            <a:ext cx="471006" cy="26504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AAAA4B3-8B56-0544-A3C4-C0021DBA8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509" y="2927130"/>
            <a:ext cx="471006" cy="26504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A0D5D76-2A08-D544-8315-DBDB06C2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139" y="1763346"/>
            <a:ext cx="471006" cy="265048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BA46E68-41CB-204E-A09E-8F10082D9382}"/>
              </a:ext>
            </a:extLst>
          </p:cNvPr>
          <p:cNvCxnSpPr>
            <a:cxnSpLocks/>
          </p:cNvCxnSpPr>
          <p:nvPr/>
        </p:nvCxnSpPr>
        <p:spPr>
          <a:xfrm>
            <a:off x="2491924" y="2108152"/>
            <a:ext cx="4050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05EE773-EEAE-984E-B56D-A66BB8BE4B1A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3EE25A9-9B2E-1E4D-8792-DE3598CDE369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3A34B06-2F43-954F-9340-83C97FDCC7F7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9384A9-9C48-9C46-8863-CE5405C52A80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C5973D4-4733-F44B-B940-F3F1E03444EA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DF5AE2-B4CC-9C4F-8119-569D71529FEE}"/>
              </a:ext>
            </a:extLst>
          </p:cNvPr>
          <p:cNvSpPr txBox="1"/>
          <p:nvPr/>
        </p:nvSpPr>
        <p:spPr>
          <a:xfrm>
            <a:off x="971586" y="3197482"/>
            <a:ext cx="7777938" cy="27853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We are interested to quantify how modifications in: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3086100" lvl="6" indent="-342900">
              <a:buFont typeface="Wingdings" pitchFamily="2" charset="2"/>
              <a:buChar char="v"/>
              <a:defRPr/>
            </a:pPr>
            <a:r>
              <a:rPr lang="en-US" sz="2500">
                <a:solidFill>
                  <a:prstClr val="black"/>
                </a:solidFill>
                <a:latin typeface="Avenir Light" panose="020B0402020203020204" pitchFamily="34" charset="77"/>
              </a:rPr>
              <a:t>Size </a:t>
            </a:r>
          </a:p>
          <a:p>
            <a:pPr marL="3200400" lvl="6" indent="-457200">
              <a:buFont typeface="Wingdings" pitchFamily="2" charset="2"/>
              <a:buChar char="v"/>
              <a:defRPr/>
            </a:pPr>
            <a:r>
              <a:rPr lang="en-US" sz="2500">
                <a:solidFill>
                  <a:prstClr val="black"/>
                </a:solidFill>
                <a:latin typeface="Avenir Light" panose="020B0402020203020204" pitchFamily="34" charset="77"/>
              </a:rPr>
              <a:t>Morphology</a:t>
            </a:r>
          </a:p>
          <a:p>
            <a:pPr marL="3200400" lvl="6" indent="-457200">
              <a:buFont typeface="Wingdings" pitchFamily="2" charset="2"/>
              <a:buChar char="v"/>
              <a:defRPr/>
            </a:pPr>
            <a:r>
              <a:rPr lang="en-US" sz="2500">
                <a:solidFill>
                  <a:prstClr val="black"/>
                </a:solidFill>
                <a:latin typeface="Avenir Light" panose="020B0402020203020204" pitchFamily="34" charset="77"/>
              </a:rPr>
              <a:t>Composition</a:t>
            </a:r>
            <a:endParaRPr lang="en-US" sz="2500">
              <a:solidFill>
                <a:prstClr val="black"/>
              </a:solidFill>
              <a:latin typeface="Avenir Book" panose="02000503020000020003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>
                <a:solidFill>
                  <a:prstClr val="black"/>
                </a:solidFill>
                <a:latin typeface="Avenir Book" panose="02000503020000020003" pitchFamily="2" charset="0"/>
              </a:rPr>
              <a:t>of</a:t>
            </a: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BCFAs influence their optical properties. </a:t>
            </a:r>
          </a:p>
        </p:txBody>
      </p:sp>
      <p:sp>
        <p:nvSpPr>
          <p:cNvPr id="117" name="Slide Number Placeholder 1">
            <a:extLst>
              <a:ext uri="{FF2B5EF4-FFF2-40B4-BE49-F238E27FC236}">
                <a16:creationId xmlns:a16="http://schemas.microsoft.com/office/drawing/2014/main" id="{309FA9D2-4E0D-9D46-92BA-0B96714A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2105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230BFE1-2476-5A45-B0C4-10FFA05B5746}"/>
              </a:ext>
            </a:extLst>
          </p:cNvPr>
          <p:cNvSpPr txBox="1"/>
          <p:nvPr/>
        </p:nvSpPr>
        <p:spPr>
          <a:xfrm>
            <a:off x="547615" y="1179112"/>
            <a:ext cx="770654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Wingdings" pitchFamily="2" charset="2"/>
              <a:buChar char="v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Size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 </a:t>
            </a:r>
          </a:p>
          <a:p>
            <a:pPr marL="1371600" lvl="2" indent="-457200" algn="just">
              <a:buFont typeface="Wingdings" pitchFamily="2" charset="2"/>
              <a:buChar char="§"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Mobility diameter (D</a:t>
            </a:r>
            <a:r>
              <a:rPr lang="en-US" sz="2400" baseline="-250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mob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) ≳ 2 D</a:t>
            </a:r>
            <a:r>
              <a:rPr lang="en-US" sz="2400" baseline="-250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vol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Avenir Light" panose="020B0402020203020204" pitchFamily="34" charset="77"/>
            </a:endParaRPr>
          </a:p>
          <a:p>
            <a:pPr marL="1371600" lvl="2" indent="-457200" algn="just">
              <a:buFont typeface="Wingdings" pitchFamily="2" charset="2"/>
              <a:buChar char="§"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Volume equivalent diameter (D</a:t>
            </a:r>
            <a:r>
              <a:rPr lang="en-US" sz="2400" baseline="-250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vol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)</a:t>
            </a:r>
          </a:p>
          <a:p>
            <a:pPr marL="1371600" lvl="2" indent="-457200" algn="just">
              <a:buFont typeface="Wingdings" pitchFamily="2" charset="2"/>
              <a:buChar char="§"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Primary particle radius (R</a:t>
            </a:r>
            <a:r>
              <a:rPr lang="en-US" sz="2400" baseline="-250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pp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)</a:t>
            </a:r>
          </a:p>
          <a:p>
            <a:pPr marL="1371600" lvl="2" indent="-457200" algn="just">
              <a:buFont typeface="Wingdings" pitchFamily="2" charset="2"/>
              <a:buChar char="§"/>
            </a:pP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Avenir Light" panose="020B0402020203020204" pitchFamily="34" charset="77"/>
            </a:endParaRPr>
          </a:p>
          <a:p>
            <a:pPr marL="914400" lvl="1" indent="-457200" algn="just">
              <a:buFont typeface="Wingdings" pitchFamily="2" charset="2"/>
              <a:buChar char="v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Morphology</a:t>
            </a:r>
          </a:p>
          <a:p>
            <a:pPr marL="1371600" lvl="2" indent="-457200" algn="just">
              <a:buFont typeface="Wingdings" pitchFamily="2" charset="2"/>
              <a:buChar char="§"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Fractal dimension (D</a:t>
            </a:r>
            <a:r>
              <a:rPr lang="en-US" sz="2400" baseline="-250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f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)</a:t>
            </a:r>
          </a:p>
          <a:p>
            <a:pPr marL="1371600" lvl="2" indent="-457200" algn="just">
              <a:buFont typeface="Wingdings" pitchFamily="2" charset="2"/>
              <a:buChar char="§"/>
            </a:pP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Avenir Light" panose="020B0402020203020204" pitchFamily="34" charset="77"/>
            </a:endParaRPr>
          </a:p>
          <a:p>
            <a:pPr marL="914400" lvl="1" indent="-457200" algn="just">
              <a:buFont typeface="Wingdings" pitchFamily="2" charset="2"/>
              <a:buChar char="v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Composition</a:t>
            </a:r>
          </a:p>
          <a:p>
            <a:pPr marL="1371600" lvl="2" indent="-457200" algn="just">
              <a:buFont typeface="Wingdings" pitchFamily="2" charset="2"/>
              <a:buChar char="§"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Volume fraction of Organics (f</a:t>
            </a:r>
            <a:r>
              <a:rPr lang="en-US" sz="2400" baseline="-250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organics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Avenir Light" panose="020B0402020203020204" pitchFamily="34" charset="77"/>
              </a:rPr>
              <a:t>)</a:t>
            </a:r>
          </a:p>
          <a:p>
            <a:pPr lvl="2" algn="just"/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Avenir Light" panose="020B0402020203020204" pitchFamily="34" charset="77"/>
            </a:endParaRPr>
          </a:p>
          <a:p>
            <a:pPr lvl="2" algn="just"/>
            <a:endParaRPr lang="en-US" sz="2400">
              <a:latin typeface="Avenir Light" panose="020B0402020203020204" pitchFamily="34" charset="77"/>
            </a:endParaRPr>
          </a:p>
          <a:p>
            <a:pPr lvl="2" algn="just"/>
            <a:endParaRPr lang="en-US" sz="2400">
              <a:latin typeface="Avenir Light" panose="020B0402020203020204" pitchFamily="34" charset="77"/>
            </a:endParaRPr>
          </a:p>
          <a:p>
            <a:pPr lvl="2" algn="just"/>
            <a:endParaRPr lang="en-US" sz="2400">
              <a:latin typeface="Avenir Light" panose="020B0402020203020204" pitchFamily="34" charset="77"/>
            </a:endParaRPr>
          </a:p>
          <a:p>
            <a:pPr marL="1371600" lvl="2" indent="-457200" algn="just">
              <a:buFont typeface="Wingdings" pitchFamily="2" charset="2"/>
              <a:buChar char="§"/>
            </a:pPr>
            <a:endParaRPr lang="en-US" sz="2400">
              <a:latin typeface="Avenir Light" panose="020B0402020203020204" pitchFamily="34" charset="77"/>
            </a:endParaRPr>
          </a:p>
          <a:p>
            <a:pPr marL="1371600" lvl="2" indent="-457200" algn="just">
              <a:buFont typeface="Wingdings" pitchFamily="2" charset="2"/>
              <a:buChar char="§"/>
            </a:pPr>
            <a:endParaRPr lang="en-US" sz="2400">
              <a:latin typeface="Avenir Light" panose="020B0402020203020204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650944-BE07-C549-A3A5-C288C9698E5B}"/>
              </a:ext>
            </a:extLst>
          </p:cNvPr>
          <p:cNvSpPr/>
          <p:nvPr/>
        </p:nvSpPr>
        <p:spPr>
          <a:xfrm>
            <a:off x="966123" y="187254"/>
            <a:ext cx="10156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endParaRPr lang="en-US" sz="2800" b="1" u="sng">
              <a:latin typeface="Avenir Light" panose="020B0402020203020204" pitchFamily="34" charset="77"/>
            </a:endParaRPr>
          </a:p>
          <a:p>
            <a:pPr lvl="1" algn="just"/>
            <a:r>
              <a:rPr lang="en-US" sz="2800" b="1" u="sng">
                <a:latin typeface="Avenir Light" panose="020B0402020203020204" pitchFamily="34" charset="77"/>
              </a:rPr>
              <a:t>Modifications in Black Carbon Fractal Aggregates (BCFAs)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020457-3F5D-314C-928A-3F74F8687B40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02B676-00E1-FF4D-AFE1-F833938BD996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CAD9A1-F250-D24F-9054-9F5F43B6D597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350CA9-A78C-3F48-AFA4-025908C31100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0F6F25-C6EF-6E4C-936A-00930CFAE10F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B85774-B75F-E447-85AF-044869F538BD}"/>
              </a:ext>
            </a:extLst>
          </p:cNvPr>
          <p:cNvSpPr txBox="1"/>
          <p:nvPr/>
        </p:nvSpPr>
        <p:spPr>
          <a:xfrm>
            <a:off x="2675186" y="5165001"/>
            <a:ext cx="7337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latin typeface="Avenir Book" panose="02000503020000020003" pitchFamily="2" charset="0"/>
              </a:rPr>
              <a:t>The modifications can be studied by simulating various cases and modelling their optical properties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89D5EAF-F6E2-C947-ABD7-5A946251B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33" b="89844" l="9961" r="89844">
                        <a14:foregroundMark x1="60352" y1="8333" x2="60742" y2="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4287" y="2437547"/>
            <a:ext cx="1668484" cy="12513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A252A0E-0A59-8E4D-B5C6-E48221F1D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92" b="89844" l="9961" r="89844">
                        <a14:foregroundMark x1="59766" y1="10417" x2="62305" y2="9375"/>
                        <a14:foregroundMark x1="68359" y1="8854" x2="71289" y2="11979"/>
                        <a14:foregroundMark x1="70313" y1="9896" x2="70313" y2="9896"/>
                        <a14:foregroundMark x1="57813" y1="9375" x2="62305" y2="11458"/>
                        <a14:foregroundMark x1="60156" y1="11979" x2="6308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1682" y="2462823"/>
            <a:ext cx="1729845" cy="12973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E19F30-EC42-E041-A653-2C5531F0D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62" b="96989" l="9903" r="89773">
                        <a14:foregroundMark x1="45455" y1="86452" x2="45455" y2="86452"/>
                        <a14:foregroundMark x1="43669" y1="92043" x2="43669" y2="92043"/>
                        <a14:foregroundMark x1="43669" y1="96989" x2="43669" y2="96989"/>
                        <a14:foregroundMark x1="53409" y1="96989" x2="53409" y2="969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7534" y="3646059"/>
            <a:ext cx="1488127" cy="11233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D9742C-FF01-5A40-8D81-B943282EC4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7726" y="2501808"/>
            <a:ext cx="2391126" cy="13450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DCFEA6C-97B9-A24F-A46C-21C1E6FBB2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264" t="19082" r="29167" b="15555"/>
          <a:stretch/>
        </p:blipFill>
        <p:spPr>
          <a:xfrm>
            <a:off x="8432992" y="1536960"/>
            <a:ext cx="1160594" cy="916284"/>
          </a:xfrm>
          <a:prstGeom prst="rect">
            <a:avLst/>
          </a:prstGeom>
          <a:solidFill>
            <a:srgbClr val="00B0F0">
              <a:alpha val="44000"/>
            </a:srgbClr>
          </a:solidFill>
        </p:spPr>
      </p:pic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F62D37EE-D51F-D745-AD15-D8E6B7A1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2726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EF5B7B3-FAED-474C-AD3B-D85F28AF0D3F}"/>
              </a:ext>
            </a:extLst>
          </p:cNvPr>
          <p:cNvSpPr txBox="1"/>
          <p:nvPr/>
        </p:nvSpPr>
        <p:spPr>
          <a:xfrm>
            <a:off x="1873842" y="1268541"/>
            <a:ext cx="8465419" cy="400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Goal: Investigate the modifications in BCFAs and their optical properties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87B26B-6CFD-8345-B3D9-D97D55EB9E4D}"/>
              </a:ext>
            </a:extLst>
          </p:cNvPr>
          <p:cNvSpPr/>
          <p:nvPr/>
        </p:nvSpPr>
        <p:spPr>
          <a:xfrm>
            <a:off x="3673940" y="207396"/>
            <a:ext cx="47887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Ph.D. workplan 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88E2F2-C28B-7240-B67C-B415CFA6F161}"/>
              </a:ext>
            </a:extLst>
          </p:cNvPr>
          <p:cNvSpPr txBox="1"/>
          <p:nvPr/>
        </p:nvSpPr>
        <p:spPr>
          <a:xfrm>
            <a:off x="2824178" y="2374239"/>
            <a:ext cx="760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Simulate BCFAs of various size, shape, or composition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Quantify the changes in optical properties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Parametrization scheme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88E41E-587C-1040-95D3-F0AEB88A93DA}"/>
              </a:ext>
            </a:extLst>
          </p:cNvPr>
          <p:cNvSpPr txBox="1"/>
          <p:nvPr/>
        </p:nvSpPr>
        <p:spPr>
          <a:xfrm>
            <a:off x="3253545" y="1875791"/>
            <a:ext cx="6168141" cy="400110"/>
          </a:xfrm>
          <a:prstGeom prst="rect">
            <a:avLst/>
          </a:prstGeom>
          <a:solidFill>
            <a:schemeClr val="accent4">
              <a:lumMod val="75000"/>
              <a:alpha val="85000"/>
            </a:scheme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Modelling &amp; parametrization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262732-0966-BA44-9E12-7FBE73C32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39"/>
          <a:stretch/>
        </p:blipFill>
        <p:spPr>
          <a:xfrm>
            <a:off x="9270325" y="4040160"/>
            <a:ext cx="2326302" cy="6731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BA00A2-7D7E-B940-ACD7-33B982DA8EED}"/>
              </a:ext>
            </a:extLst>
          </p:cNvPr>
          <p:cNvSpPr txBox="1"/>
          <p:nvPr/>
        </p:nvSpPr>
        <p:spPr>
          <a:xfrm>
            <a:off x="3253545" y="3375147"/>
            <a:ext cx="6198129" cy="400110"/>
          </a:xfrm>
          <a:prstGeom prst="rect">
            <a:avLst/>
          </a:prstGeom>
          <a:solidFill>
            <a:schemeClr val="accent3">
              <a:lumMod val="75000"/>
              <a:alpha val="85000"/>
            </a:scheme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Experimental validation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A1228B5-B04F-9A49-AC5D-BB43A9DB9FE5}"/>
              </a:ext>
            </a:extLst>
          </p:cNvPr>
          <p:cNvSpPr/>
          <p:nvPr/>
        </p:nvSpPr>
        <p:spPr>
          <a:xfrm>
            <a:off x="2847113" y="3834332"/>
            <a:ext cx="71497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Laboratory generated soot: </a:t>
            </a:r>
          </a:p>
          <a:p>
            <a:pPr marL="125730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Data for input parameters (size and composition)</a:t>
            </a:r>
          </a:p>
          <a:p>
            <a:pPr marL="125730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Validation of modelled optical results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F630AB-163B-C248-B255-52799985B43A}"/>
              </a:ext>
            </a:extLst>
          </p:cNvPr>
          <p:cNvSpPr txBox="1"/>
          <p:nvPr/>
        </p:nvSpPr>
        <p:spPr>
          <a:xfrm>
            <a:off x="3253545" y="4869981"/>
            <a:ext cx="6200509" cy="400110"/>
          </a:xfrm>
          <a:prstGeom prst="rect">
            <a:avLst/>
          </a:prstGeom>
          <a:solidFill>
            <a:schemeClr val="accent5">
              <a:lumMod val="75000"/>
              <a:alpha val="85000"/>
            </a:scheme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Optimized experiments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07AD73-3A36-2544-A29E-DF24E2A2F131}"/>
              </a:ext>
            </a:extLst>
          </p:cNvPr>
          <p:cNvSpPr/>
          <p:nvPr/>
        </p:nvSpPr>
        <p:spPr>
          <a:xfrm>
            <a:off x="2847113" y="5563144"/>
            <a:ext cx="7149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In depth validation of optical modelling techniques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FC8082-20DE-8F46-80D8-8FE600ADAEA9}"/>
              </a:ext>
            </a:extLst>
          </p:cNvPr>
          <p:cNvSpPr/>
          <p:nvPr/>
        </p:nvSpPr>
        <p:spPr>
          <a:xfrm>
            <a:off x="2743873" y="1877880"/>
            <a:ext cx="510639" cy="1498966"/>
          </a:xfrm>
          <a:prstGeom prst="rect">
            <a:avLst/>
          </a:prstGeom>
          <a:solidFill>
            <a:schemeClr val="accent4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Avenir Book" panose="02000503020000020003" pitchFamily="2" charset="0"/>
              </a:rPr>
              <a:t>Obj.1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890AF6-233C-9245-9A42-809C6D7C4CAC}"/>
              </a:ext>
            </a:extLst>
          </p:cNvPr>
          <p:cNvSpPr/>
          <p:nvPr/>
        </p:nvSpPr>
        <p:spPr>
          <a:xfrm>
            <a:off x="2743873" y="3376846"/>
            <a:ext cx="510639" cy="1498966"/>
          </a:xfrm>
          <a:prstGeom prst="rect">
            <a:avLst/>
          </a:prstGeom>
          <a:solidFill>
            <a:schemeClr val="accent3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Avenir Book" panose="02000503020000020003" pitchFamily="2" charset="0"/>
              </a:rPr>
              <a:t>Obj.2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476DAC-F6D8-5B40-8F80-9B7F9902B6AC}"/>
              </a:ext>
            </a:extLst>
          </p:cNvPr>
          <p:cNvSpPr/>
          <p:nvPr/>
        </p:nvSpPr>
        <p:spPr>
          <a:xfrm>
            <a:off x="2743872" y="4875812"/>
            <a:ext cx="510639" cy="1612038"/>
          </a:xfrm>
          <a:prstGeom prst="rect">
            <a:avLst/>
          </a:prstGeom>
          <a:solidFill>
            <a:schemeClr val="accent5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Avenir Book" panose="02000503020000020003" pitchFamily="2" charset="0"/>
              </a:rPr>
              <a:t>Obj.3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20499-78B9-9343-9143-6BF14C08F085}"/>
              </a:ext>
            </a:extLst>
          </p:cNvPr>
          <p:cNvSpPr txBox="1"/>
          <p:nvPr/>
        </p:nvSpPr>
        <p:spPr>
          <a:xfrm>
            <a:off x="2485725" y="6247676"/>
            <a:ext cx="1202513" cy="307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A81EA6-2037-5645-B1C2-FE74B7291623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5137B2-4D21-8C43-B8CB-4C61C95824C3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2833E2-BE0B-CE49-BF32-30F4F32816C7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473BAB-0107-FB4D-AF2E-00FEAFE64E4D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AA5EDA-0D96-184A-B064-0208A6BA180B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8" name="Slide Number Placeholder 1">
            <a:extLst>
              <a:ext uri="{FF2B5EF4-FFF2-40B4-BE49-F238E27FC236}">
                <a16:creationId xmlns:a16="http://schemas.microsoft.com/office/drawing/2014/main" id="{FA64A274-5320-DB44-B01D-E2EC5C2D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5143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60D619B-75C3-E24A-8A25-94C3695819A2}"/>
              </a:ext>
            </a:extLst>
          </p:cNvPr>
          <p:cNvSpPr txBox="1"/>
          <p:nvPr/>
        </p:nvSpPr>
        <p:spPr>
          <a:xfrm>
            <a:off x="1215282" y="4974783"/>
            <a:ext cx="10529449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Modelling the optical properties of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coated black carbon fractal aggregates (BCFAs)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with changing size, morphology, and composition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Wide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parameter space of BCFAs.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Parametrization scheme for optical properties (extinction, absorption, and scattering). </a:t>
            </a:r>
          </a:p>
        </p:txBody>
      </p:sp>
      <p:pic>
        <p:nvPicPr>
          <p:cNvPr id="80" name="Graphic 79" descr="Star">
            <a:extLst>
              <a:ext uri="{FF2B5EF4-FFF2-40B4-BE49-F238E27FC236}">
                <a16:creationId xmlns:a16="http://schemas.microsoft.com/office/drawing/2014/main" id="{E13F4EE7-978C-AB42-A04E-9B5896F5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5639" y="5580104"/>
            <a:ext cx="205929" cy="205929"/>
          </a:xfrm>
          <a:prstGeom prst="rect">
            <a:avLst/>
          </a:prstGeom>
        </p:spPr>
      </p:pic>
      <p:pic>
        <p:nvPicPr>
          <p:cNvPr id="81" name="Graphic 80" descr="Star">
            <a:extLst>
              <a:ext uri="{FF2B5EF4-FFF2-40B4-BE49-F238E27FC236}">
                <a16:creationId xmlns:a16="http://schemas.microsoft.com/office/drawing/2014/main" id="{8D1382BB-5AF0-894B-B5BB-193D13677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4232" y="6128141"/>
            <a:ext cx="205929" cy="20592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99DD564-3983-B54F-A387-C6F01B78B444}"/>
              </a:ext>
            </a:extLst>
          </p:cNvPr>
          <p:cNvSpPr txBox="1"/>
          <p:nvPr/>
        </p:nvSpPr>
        <p:spPr>
          <a:xfrm>
            <a:off x="778191" y="310992"/>
            <a:ext cx="1296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AD3DDE-AA6B-8449-95AA-88A5FF77D9AA}"/>
              </a:ext>
            </a:extLst>
          </p:cNvPr>
          <p:cNvSpPr txBox="1"/>
          <p:nvPr/>
        </p:nvSpPr>
        <p:spPr>
          <a:xfrm>
            <a:off x="2786149" y="307503"/>
            <a:ext cx="271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1. Modeling &amp; Parametrisation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11F137-3653-E249-9AE4-AE80689F3215}"/>
              </a:ext>
            </a:extLst>
          </p:cNvPr>
          <p:cNvSpPr txBox="1"/>
          <p:nvPr/>
        </p:nvSpPr>
        <p:spPr>
          <a:xfrm>
            <a:off x="6227027" y="306701"/>
            <a:ext cx="242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2. Experimental Validation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EC631C-F984-214D-A6C8-EC7889D709C9}"/>
              </a:ext>
            </a:extLst>
          </p:cNvPr>
          <p:cNvSpPr txBox="1"/>
          <p:nvPr/>
        </p:nvSpPr>
        <p:spPr>
          <a:xfrm>
            <a:off x="9143653" y="304332"/>
            <a:ext cx="174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425BA5-E68E-3B44-AEBF-D3ABE10B2A58}"/>
              </a:ext>
            </a:extLst>
          </p:cNvPr>
          <p:cNvSpPr txBox="1"/>
          <p:nvPr/>
        </p:nvSpPr>
        <p:spPr>
          <a:xfrm>
            <a:off x="10685796" y="298118"/>
            <a:ext cx="174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Times New Roman" panose="02020603050405020304" pitchFamily="18" charset="0"/>
              </a:rPr>
              <a:t>Outlook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719E6F-A6D0-4346-A8B9-B55F053A8382}"/>
              </a:ext>
            </a:extLst>
          </p:cNvPr>
          <p:cNvSpPr/>
          <p:nvPr/>
        </p:nvSpPr>
        <p:spPr>
          <a:xfrm>
            <a:off x="2456448" y="559728"/>
            <a:ext cx="7847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Introduction : </a:t>
            </a: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Light" panose="020B0402020203020204" pitchFamily="34" charset="77"/>
                <a:ea typeface="+mn-ea"/>
                <a:cs typeface="+mn-cs"/>
              </a:rPr>
              <a:t>1. </a:t>
            </a:r>
            <a:r>
              <a:rPr lang="en-US" sz="2400" b="1" u="sng">
                <a:latin typeface="Avenir Book" panose="02000503020000020003" pitchFamily="2" charset="0"/>
                <a:cs typeface="Times New Roman" panose="02020603050405020304" pitchFamily="18" charset="0"/>
              </a:rPr>
              <a:t>Modeling &amp; Parametrisation</a:t>
            </a:r>
            <a:endParaRPr kumimoji="0" lang="en-US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Light" panose="020B0402020203020204" pitchFamily="34" charset="77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AF66C6-5D51-3C47-B993-FEE2A98ACB6E}"/>
              </a:ext>
            </a:extLst>
          </p:cNvPr>
          <p:cNvSpPr txBox="1"/>
          <p:nvPr/>
        </p:nvSpPr>
        <p:spPr>
          <a:xfrm>
            <a:off x="4700593" y="1021393"/>
            <a:ext cx="271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Optical modelling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E575D2-6ADA-CC41-B35F-B4B969604B1F}"/>
              </a:ext>
            </a:extLst>
          </p:cNvPr>
          <p:cNvCxnSpPr>
            <a:cxnSpLocks/>
          </p:cNvCxnSpPr>
          <p:nvPr/>
        </p:nvCxnSpPr>
        <p:spPr>
          <a:xfrm>
            <a:off x="5964843" y="1353960"/>
            <a:ext cx="0" cy="25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25B8367-64D7-FA4B-92F7-526F6C928A59}"/>
              </a:ext>
            </a:extLst>
          </p:cNvPr>
          <p:cNvSpPr txBox="1"/>
          <p:nvPr/>
        </p:nvSpPr>
        <p:spPr>
          <a:xfrm>
            <a:off x="4478730" y="1586742"/>
            <a:ext cx="432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Key: </a:t>
            </a: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Representation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of  BC particles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2BCB8AE-6195-0A4F-9ED1-50A712C86F22}"/>
              </a:ext>
            </a:extLst>
          </p:cNvPr>
          <p:cNvSpPr/>
          <p:nvPr/>
        </p:nvSpPr>
        <p:spPr>
          <a:xfrm>
            <a:off x="1136194" y="1969949"/>
            <a:ext cx="9919611" cy="16123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9E450A-FC07-7F4B-800C-6A3521E36810}"/>
              </a:ext>
            </a:extLst>
          </p:cNvPr>
          <p:cNvSpPr/>
          <p:nvPr/>
        </p:nvSpPr>
        <p:spPr>
          <a:xfrm>
            <a:off x="6695718" y="2256175"/>
            <a:ext cx="546419" cy="5119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7AB988A-46F9-D74C-A41D-9EB97662FB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29455" t="23841" r="23189" b="27014"/>
          <a:stretch/>
        </p:blipFill>
        <p:spPr>
          <a:xfrm>
            <a:off x="1459948" y="2072975"/>
            <a:ext cx="1186143" cy="923236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B8D78738-83F5-1248-8E22-80C93B6AFBA8}"/>
              </a:ext>
            </a:extLst>
          </p:cNvPr>
          <p:cNvSpPr/>
          <p:nvPr/>
        </p:nvSpPr>
        <p:spPr>
          <a:xfrm>
            <a:off x="9844510" y="2256175"/>
            <a:ext cx="546419" cy="511921"/>
          </a:xfrm>
          <a:prstGeom prst="ellipse">
            <a:avLst/>
          </a:prstGeom>
          <a:gradFill>
            <a:gsLst>
              <a:gs pos="17000">
                <a:schemeClr val="tx1">
                  <a:alpha val="92000"/>
                </a:schemeClr>
              </a:gs>
              <a:gs pos="100000">
                <a:srgbClr val="FFFF00"/>
              </a:gs>
              <a:gs pos="27000">
                <a:schemeClr val="tx1">
                  <a:lumMod val="85000"/>
                  <a:lumOff val="15000"/>
                </a:schemeClr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3716CA-C260-ED46-8801-61618974F6A2}"/>
              </a:ext>
            </a:extLst>
          </p:cNvPr>
          <p:cNvSpPr/>
          <p:nvPr/>
        </p:nvSpPr>
        <p:spPr>
          <a:xfrm>
            <a:off x="8260407" y="2237681"/>
            <a:ext cx="546419" cy="511921"/>
          </a:xfrm>
          <a:prstGeom prst="ellipse">
            <a:avLst/>
          </a:prstGeom>
          <a:solidFill>
            <a:schemeClr val="tx1"/>
          </a:solidFill>
          <a:ln w="142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8C38816-E431-5E4C-9DCA-0F7A54E26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94" b="90104" l="9961" r="89844">
                        <a14:foregroundMark x1="59961" y1="9115" x2="63281" y2="8594"/>
                        <a14:foregroundMark x1="51758" y1="90104" x2="51758" y2="90104"/>
                        <a14:foregroundMark x1="52734" y1="89583" x2="52734" y2="89583"/>
                        <a14:foregroundMark x1="52734" y1="90104" x2="51758" y2="89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9280" y="2191384"/>
            <a:ext cx="1168617" cy="87646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F7BF90F3-FD72-0746-9DB1-4C5BCC1407F1}"/>
              </a:ext>
            </a:extLst>
          </p:cNvPr>
          <p:cNvSpPr/>
          <p:nvPr/>
        </p:nvSpPr>
        <p:spPr>
          <a:xfrm>
            <a:off x="5028451" y="2309564"/>
            <a:ext cx="443484" cy="40514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5A683A4-9362-CC49-B4A0-F4A1833E5F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29455" t="23841" r="23189" b="27014"/>
          <a:stretch/>
        </p:blipFill>
        <p:spPr>
          <a:xfrm>
            <a:off x="4751960" y="2056753"/>
            <a:ext cx="1120718" cy="872312"/>
          </a:xfrm>
          <a:prstGeom prst="rect">
            <a:avLst/>
          </a:prstGeom>
        </p:spPr>
      </p:pic>
      <p:sp>
        <p:nvSpPr>
          <p:cNvPr id="64" name="Text Box 34">
            <a:extLst>
              <a:ext uri="{FF2B5EF4-FFF2-40B4-BE49-F238E27FC236}">
                <a16:creationId xmlns:a16="http://schemas.microsoft.com/office/drawing/2014/main" id="{D96B058C-6A1A-ED44-B796-E52C920F1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552" y="2966637"/>
            <a:ext cx="1290140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4389438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6325" algn="l"/>
              </a:tabLst>
              <a:defRPr/>
            </a:pPr>
            <a:r>
              <a:rPr kumimoji="0" lang="de-DE" altLang="x-none" sz="1400" i="0" u="none" strike="noStrike" kern="1200" cap="none" spc="0" normalizeH="0" baseline="0" noProof="0">
                <a:ln>
                  <a:noFill/>
                </a:ln>
                <a:solidFill>
                  <a:srgbClr val="9437FF"/>
                </a:solidFill>
                <a:effectLst/>
                <a:uLnTx/>
                <a:uFillTx/>
                <a:latin typeface="Avenir Book" panose="02000503020000020003" pitchFamily="2" charset="0"/>
                <a:ea typeface="Arial" charset="0"/>
                <a:cs typeface="Arial" charset="0"/>
              </a:rPr>
              <a:t>Single sphere</a:t>
            </a:r>
          </a:p>
        </p:txBody>
      </p:sp>
      <p:sp>
        <p:nvSpPr>
          <p:cNvPr id="65" name="Text Box 34">
            <a:extLst>
              <a:ext uri="{FF2B5EF4-FFF2-40B4-BE49-F238E27FC236}">
                <a16:creationId xmlns:a16="http://schemas.microsoft.com/office/drawing/2014/main" id="{62F9A60F-6F2A-6C4A-B599-66A2F1E38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546" y="2971293"/>
            <a:ext cx="1290140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4389438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6325" algn="l"/>
              </a:tabLst>
              <a:defRPr/>
            </a:pPr>
            <a:r>
              <a:rPr kumimoji="0" lang="de-DE" altLang="x-none" sz="1400" i="0" u="none" strike="noStrike" kern="1200" cap="none" spc="0" normalizeH="0" baseline="0" noProof="0">
                <a:ln>
                  <a:noFill/>
                </a:ln>
                <a:solidFill>
                  <a:srgbClr val="9437FF"/>
                </a:solidFill>
                <a:effectLst/>
                <a:uLnTx/>
                <a:uFillTx/>
                <a:latin typeface="Avenir Book" panose="02000503020000020003" pitchFamily="2" charset="0"/>
                <a:ea typeface="Arial" charset="0"/>
                <a:cs typeface="Arial" charset="0"/>
              </a:rPr>
              <a:t>Coated sphere</a:t>
            </a:r>
          </a:p>
        </p:txBody>
      </p:sp>
      <p:sp>
        <p:nvSpPr>
          <p:cNvPr id="66" name="Text Box 34">
            <a:extLst>
              <a:ext uri="{FF2B5EF4-FFF2-40B4-BE49-F238E27FC236}">
                <a16:creationId xmlns:a16="http://schemas.microsoft.com/office/drawing/2014/main" id="{080C128A-767B-2F4B-9186-63578238A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676" y="2952343"/>
            <a:ext cx="1455988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4389438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6325" algn="l"/>
              </a:tabLst>
              <a:defRPr/>
            </a:pPr>
            <a:r>
              <a:rPr kumimoji="0" lang="de-DE" altLang="x-none" sz="1400" i="0" u="none" strike="noStrike" kern="1200" cap="none" spc="0" normalizeH="0" baseline="0" noProof="0">
                <a:ln>
                  <a:noFill/>
                </a:ln>
                <a:solidFill>
                  <a:srgbClr val="9437FF"/>
                </a:solidFill>
                <a:effectLst/>
                <a:uLnTx/>
                <a:uFillTx/>
                <a:latin typeface="Avenir Book" panose="02000503020000020003" pitchFamily="2" charset="0"/>
                <a:ea typeface="Arial" charset="0"/>
                <a:cs typeface="Arial" charset="0"/>
              </a:rPr>
              <a:t>Homogeneously mixed sphere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9F9455-5D44-C249-88A8-3133485B25F9}"/>
              </a:ext>
            </a:extLst>
          </p:cNvPr>
          <p:cNvSpPr txBox="1"/>
          <p:nvPr/>
        </p:nvSpPr>
        <p:spPr>
          <a:xfrm>
            <a:off x="7410961" y="3669112"/>
            <a:ext cx="2628319" cy="1061829"/>
          </a:xfrm>
          <a:prstGeom prst="rect">
            <a:avLst/>
          </a:prstGeom>
          <a:noFill/>
          <a:ln w="25400">
            <a:solidFill>
              <a:srgbClr val="9437FF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Widely used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Simpler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>
                <a:latin typeface="Avenir Book" panose="02000503020000020003" pitchFamily="2" charset="0"/>
              </a:rPr>
              <a:t>Larger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descrepancies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(Wu et al., 2018; Adachi et al., 2010)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9CBC259-42A5-284F-A3C7-3A59D69B7E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864" y="4338633"/>
            <a:ext cx="228600" cy="2286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6C6E047-EDAA-3A4D-AE4C-7BCF6387B0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5893" y="3689877"/>
            <a:ext cx="264542" cy="342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B449D3D-B91F-184D-AFB8-4232032DB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5893" y="3985680"/>
            <a:ext cx="264542" cy="3429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3AA8884-BC87-B849-8317-C308DBC4F52B}"/>
              </a:ext>
            </a:extLst>
          </p:cNvPr>
          <p:cNvSpPr txBox="1"/>
          <p:nvPr/>
        </p:nvSpPr>
        <p:spPr>
          <a:xfrm>
            <a:off x="1558311" y="3669112"/>
            <a:ext cx="2920419" cy="1061829"/>
          </a:xfrm>
          <a:prstGeom prst="rect">
            <a:avLst/>
          </a:prstGeom>
          <a:noFill/>
          <a:ln w="25400">
            <a:solidFill>
              <a:srgbClr val="008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>
                <a:solidFill>
                  <a:prstClr val="black"/>
                </a:solidFill>
                <a:latin typeface="Avenir Book" panose="02000503020000020003" pitchFamily="2" charset="0"/>
              </a:rPr>
              <a:t>Simulate lifecycle of BC particles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        (Dong et al., 2018; Ouf et al., 2016)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Wide parameter space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CEB594F-E212-9540-A9C5-88D9C758E1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2318" y="3702483"/>
            <a:ext cx="264542" cy="342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3DDAE64-7AEA-664D-B372-360474AB69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0086" y="4338633"/>
            <a:ext cx="264542" cy="3429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BE52890-8F0A-9642-8153-8D586C761837}"/>
              </a:ext>
            </a:extLst>
          </p:cNvPr>
          <p:cNvCxnSpPr>
            <a:cxnSpLocks/>
          </p:cNvCxnSpPr>
          <p:nvPr/>
        </p:nvCxnSpPr>
        <p:spPr>
          <a:xfrm>
            <a:off x="3215108" y="4732970"/>
            <a:ext cx="0" cy="243612"/>
          </a:xfrm>
          <a:prstGeom prst="straightConnector1">
            <a:avLst/>
          </a:prstGeom>
          <a:ln w="19050">
            <a:solidFill>
              <a:srgbClr val="008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Slide Number Placeholder 1">
            <a:extLst>
              <a:ext uri="{FF2B5EF4-FFF2-40B4-BE49-F238E27FC236}">
                <a16:creationId xmlns:a16="http://schemas.microsoft.com/office/drawing/2014/main" id="{0E0C10C8-220E-1C44-905C-772741B2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593" y="6272739"/>
            <a:ext cx="2844800" cy="365125"/>
          </a:xfrm>
        </p:spPr>
        <p:txBody>
          <a:bodyPr/>
          <a:lstStyle/>
          <a:p>
            <a:r>
              <a:rPr lang="de-DE" sz="1400">
                <a:solidFill>
                  <a:schemeClr val="tx1"/>
                </a:solidFill>
                <a:latin typeface="Avenir Book" panose="02000503020000020003" pitchFamily="2" charset="0"/>
              </a:rPr>
              <a:t>6</a:t>
            </a:r>
          </a:p>
        </p:txBody>
      </p:sp>
      <p:sp>
        <p:nvSpPr>
          <p:cNvPr id="83" name="Text Box 34">
            <a:extLst>
              <a:ext uri="{FF2B5EF4-FFF2-40B4-BE49-F238E27FC236}">
                <a16:creationId xmlns:a16="http://schemas.microsoft.com/office/drawing/2014/main" id="{2DE7CAE9-1EF1-6D42-B235-BD8F855A7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951" y="3026951"/>
            <a:ext cx="1290140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4389438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6325" algn="l"/>
              </a:tabLst>
              <a:defRPr/>
            </a:pPr>
            <a:r>
              <a:rPr kumimoji="0" lang="de-DE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Avenir Book" panose="02000503020000020003" pitchFamily="2" charset="0"/>
                <a:ea typeface="Arial" charset="0"/>
                <a:cs typeface="Arial" charset="0"/>
              </a:rPr>
              <a:t>Aggregate</a:t>
            </a:r>
            <a:endParaRPr kumimoji="0" lang="de-DE" altLang="x-none" sz="1400" b="1" i="0" u="none" strike="noStrike" kern="1200" cap="none" spc="0" normalizeH="0" baseline="30000" noProof="0">
              <a:ln>
                <a:noFill/>
              </a:ln>
              <a:solidFill>
                <a:srgbClr val="008F00"/>
              </a:solidFill>
              <a:effectLst/>
              <a:uLnTx/>
              <a:uFillTx/>
              <a:latin typeface="Avenir Book" panose="02000503020000020003" pitchFamily="2" charset="0"/>
              <a:ea typeface="Arial" charset="0"/>
              <a:cs typeface="Arial" charset="0"/>
            </a:endParaRPr>
          </a:p>
        </p:txBody>
      </p:sp>
      <p:sp>
        <p:nvSpPr>
          <p:cNvPr id="84" name="Text Box 34">
            <a:extLst>
              <a:ext uri="{FF2B5EF4-FFF2-40B4-BE49-F238E27FC236}">
                <a16:creationId xmlns:a16="http://schemas.microsoft.com/office/drawing/2014/main" id="{F64BF6BC-811C-7543-B594-99DB466F5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069" y="2992637"/>
            <a:ext cx="1496499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4389438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6325" algn="l"/>
              </a:tabLst>
              <a:defRPr/>
            </a:pPr>
            <a:r>
              <a:rPr lang="de-DE" altLang="x-none" sz="1400" b="1">
                <a:solidFill>
                  <a:srgbClr val="008F00"/>
                </a:solidFill>
                <a:latin typeface="Avenir Book" panose="02000503020000020003" pitchFamily="2" charset="0"/>
                <a:ea typeface="Arial" charset="0"/>
                <a:cs typeface="Arial" charset="0"/>
              </a:rPr>
              <a:t>A</a:t>
            </a:r>
            <a:r>
              <a:rPr kumimoji="0" lang="de-DE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Avenir Book" panose="02000503020000020003" pitchFamily="2" charset="0"/>
                <a:ea typeface="Arial" charset="0"/>
                <a:cs typeface="Arial" charset="0"/>
              </a:rPr>
              <a:t>ggregate + spherical coating</a:t>
            </a:r>
          </a:p>
        </p:txBody>
      </p:sp>
      <p:sp>
        <p:nvSpPr>
          <p:cNvPr id="85" name="Text Box 34">
            <a:extLst>
              <a:ext uri="{FF2B5EF4-FFF2-40B4-BE49-F238E27FC236}">
                <a16:creationId xmlns:a16="http://schemas.microsoft.com/office/drawing/2014/main" id="{12DE35F2-D025-394C-B255-ECC2D9D2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834" y="3026951"/>
            <a:ext cx="1618473" cy="3784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389438" eaLnBrk="0" hangingPunct="0"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</a:tabLs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4389438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6325" algn="l"/>
              </a:tabLst>
              <a:defRPr/>
            </a:pPr>
            <a:r>
              <a:rPr kumimoji="0" lang="de-DE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008F00"/>
                </a:solidFill>
                <a:effectLst/>
                <a:uLnTx/>
                <a:uFillTx/>
                <a:latin typeface="Avenir Book" panose="02000503020000020003" pitchFamily="2" charset="0"/>
                <a:ea typeface="Arial" charset="0"/>
                <a:cs typeface="Arial" charset="0"/>
              </a:rPr>
              <a:t>Coated aggregate</a:t>
            </a:r>
          </a:p>
        </p:txBody>
      </p:sp>
    </p:spTree>
    <p:extLst>
      <p:ext uri="{BB962C8B-B14F-4D97-AF65-F5344CB8AC3E}">
        <p14:creationId xmlns:p14="http://schemas.microsoft.com/office/powerpoint/2010/main" val="178101011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17440</TotalTime>
  <Words>2990</Words>
  <Application>Microsoft Macintosh PowerPoint</Application>
  <PresentationFormat>Widescreen</PresentationFormat>
  <Paragraphs>593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Avenir Book</vt:lpstr>
      <vt:lpstr>Avenir Light</vt:lpstr>
      <vt:lpstr>Avenir Medium</vt:lpstr>
      <vt:lpstr>Calibri</vt:lpstr>
      <vt:lpstr>Cambria Math</vt:lpstr>
      <vt:lpstr>Courier New</vt:lpstr>
      <vt:lpstr>Meta Offc</vt:lpstr>
      <vt:lpstr>Symbol</vt:lpstr>
      <vt:lpstr>System Font Regular</vt:lpstr>
      <vt:lpstr>Times New Roman</vt:lpstr>
      <vt:lpstr>Wingdings</vt:lpstr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Baseerat</dc:creator>
  <cp:lastModifiedBy>Baseerat</cp:lastModifiedBy>
  <cp:revision>211</cp:revision>
  <dcterms:created xsi:type="dcterms:W3CDTF">2020-10-14T17:40:14Z</dcterms:created>
  <dcterms:modified xsi:type="dcterms:W3CDTF">2020-11-06T10:09:17Z</dcterms:modified>
</cp:coreProperties>
</file>